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76" r:id="rId8"/>
    <p:sldId id="270" r:id="rId9"/>
    <p:sldId id="261" r:id="rId10"/>
    <p:sldId id="269" r:id="rId11"/>
    <p:sldId id="266" r:id="rId12"/>
    <p:sldId id="271" r:id="rId13"/>
    <p:sldId id="289" r:id="rId14"/>
    <p:sldId id="265" r:id="rId15"/>
    <p:sldId id="272" r:id="rId16"/>
    <p:sldId id="268" r:id="rId17"/>
    <p:sldId id="281" r:id="rId18"/>
    <p:sldId id="284" r:id="rId19"/>
    <p:sldId id="285" r:id="rId20"/>
    <p:sldId id="286" r:id="rId21"/>
    <p:sldId id="274" r:id="rId22"/>
    <p:sldId id="282" r:id="rId23"/>
    <p:sldId id="287" r:id="rId24"/>
    <p:sldId id="288" r:id="rId25"/>
    <p:sldId id="292" r:id="rId26"/>
    <p:sldId id="291" r:id="rId27"/>
    <p:sldId id="293" r:id="rId28"/>
    <p:sldId id="283" r:id="rId29"/>
    <p:sldId id="273" r:id="rId30"/>
    <p:sldId id="275" r:id="rId31"/>
    <p:sldId id="277" r:id="rId32"/>
    <p:sldId id="278" r:id="rId33"/>
    <p:sldId id="279" r:id="rId34"/>
    <p:sldId id="294" r:id="rId35"/>
    <p:sldId id="295" r:id="rId36"/>
    <p:sldId id="304" r:id="rId37"/>
    <p:sldId id="297" r:id="rId38"/>
    <p:sldId id="305" r:id="rId39"/>
    <p:sldId id="299" r:id="rId40"/>
    <p:sldId id="300" r:id="rId41"/>
    <p:sldId id="306" r:id="rId42"/>
    <p:sldId id="302" r:id="rId43"/>
    <p:sldId id="303" r:id="rId44"/>
    <p:sldId id="28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F5DC4-01B7-4CDE-8040-E1BD58B2C6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63E1B6-D703-483E-A3B1-6B1957FB694E}">
      <dgm:prSet/>
      <dgm:spPr/>
      <dgm:t>
        <a:bodyPr/>
        <a:lstStyle/>
        <a:p>
          <a:r>
            <a:rPr lang="en-US" dirty="0"/>
            <a:t>Without SOSWalker</a:t>
          </a:r>
        </a:p>
      </dgm:t>
    </dgm:pt>
    <dgm:pt modelId="{78E22FD9-2241-4728-8CFC-7865340D65DA}" type="parTrans" cxnId="{1B3D0504-C4D3-4E35-9752-DD15E19B4135}">
      <dgm:prSet/>
      <dgm:spPr/>
      <dgm:t>
        <a:bodyPr/>
        <a:lstStyle/>
        <a:p>
          <a:endParaRPr lang="en-US"/>
        </a:p>
      </dgm:t>
    </dgm:pt>
    <dgm:pt modelId="{E75F87C6-07CB-4BDC-B5D5-B53F56DDC3CA}" type="sibTrans" cxnId="{1B3D0504-C4D3-4E35-9752-DD15E19B4135}">
      <dgm:prSet/>
      <dgm:spPr/>
      <dgm:t>
        <a:bodyPr/>
        <a:lstStyle/>
        <a:p>
          <a:endParaRPr lang="en-US"/>
        </a:p>
      </dgm:t>
    </dgm:pt>
    <dgm:pt modelId="{00EBF5F6-D429-403D-BAEF-C3CB24F2B036}">
      <dgm:prSet/>
      <dgm:spPr/>
      <dgm:t>
        <a:bodyPr/>
        <a:lstStyle/>
        <a:p>
          <a:r>
            <a:rPr lang="en-US" dirty="0"/>
            <a:t>NECs CS1100 device can be used to monitor sensor statuses remotely.</a:t>
          </a:r>
        </a:p>
      </dgm:t>
    </dgm:pt>
    <dgm:pt modelId="{1374536D-A75D-4B8D-87A7-897EF5BDFFFB}" type="parTrans" cxnId="{C86FF2D6-6ED3-4053-94DB-840FDCCE4A74}">
      <dgm:prSet/>
      <dgm:spPr/>
      <dgm:t>
        <a:bodyPr/>
        <a:lstStyle/>
        <a:p>
          <a:endParaRPr lang="en-US"/>
        </a:p>
      </dgm:t>
    </dgm:pt>
    <dgm:pt modelId="{FD690D4A-3A96-43A1-8AA9-ECDA90DB005C}" type="sibTrans" cxnId="{C86FF2D6-6ED3-4053-94DB-840FDCCE4A74}">
      <dgm:prSet/>
      <dgm:spPr/>
      <dgm:t>
        <a:bodyPr/>
        <a:lstStyle/>
        <a:p>
          <a:endParaRPr lang="en-US"/>
        </a:p>
      </dgm:t>
    </dgm:pt>
    <dgm:pt modelId="{D88ECAA0-780D-4485-9DC0-88D45BECBD9C}">
      <dgm:prSet/>
      <dgm:spPr/>
      <dgm:t>
        <a:bodyPr/>
        <a:lstStyle/>
        <a:p>
          <a:r>
            <a:rPr lang="en-US" dirty="0"/>
            <a:t>But, if there are more than 1 CS1100, monitoring has to be done separately, logging in to each CS1100, one-by-one.</a:t>
          </a:r>
        </a:p>
      </dgm:t>
    </dgm:pt>
    <dgm:pt modelId="{B69BF22B-CF7C-459F-8B95-25E3369BD7DD}" type="parTrans" cxnId="{CAB40183-B92F-4B3A-9B2F-D5B9644A4D8A}">
      <dgm:prSet/>
      <dgm:spPr/>
      <dgm:t>
        <a:bodyPr/>
        <a:lstStyle/>
        <a:p>
          <a:endParaRPr lang="en-US"/>
        </a:p>
      </dgm:t>
    </dgm:pt>
    <dgm:pt modelId="{E6DE688C-1DAB-4B27-A28B-B8114A128814}" type="sibTrans" cxnId="{CAB40183-B92F-4B3A-9B2F-D5B9644A4D8A}">
      <dgm:prSet/>
      <dgm:spPr/>
      <dgm:t>
        <a:bodyPr/>
        <a:lstStyle/>
        <a:p>
          <a:endParaRPr lang="en-US"/>
        </a:p>
      </dgm:t>
    </dgm:pt>
    <dgm:pt modelId="{EE1990FC-032A-4D00-BE37-D3305254D8FA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With SOSWalker</a:t>
          </a:r>
        </a:p>
      </dgm:t>
    </dgm:pt>
    <dgm:pt modelId="{F113744C-7D84-439F-86FB-39D01E01D34E}" type="parTrans" cxnId="{7F02686E-6AA5-4B52-AE0C-4528FFF1C2E9}">
      <dgm:prSet/>
      <dgm:spPr/>
      <dgm:t>
        <a:bodyPr/>
        <a:lstStyle/>
        <a:p>
          <a:endParaRPr lang="en-US"/>
        </a:p>
      </dgm:t>
    </dgm:pt>
    <dgm:pt modelId="{E8EE49B2-2B58-4AA8-A6F1-9BC0E9DA14D7}" type="sibTrans" cxnId="{7F02686E-6AA5-4B52-AE0C-4528FFF1C2E9}">
      <dgm:prSet/>
      <dgm:spPr/>
      <dgm:t>
        <a:bodyPr/>
        <a:lstStyle/>
        <a:p>
          <a:endParaRPr lang="en-US"/>
        </a:p>
      </dgm:t>
    </dgm:pt>
    <dgm:pt modelId="{11BAA908-5BB7-4690-9DD0-15100ECCAF7E}">
      <dgm:prSet/>
      <dgm:spPr/>
      <dgm:t>
        <a:bodyPr/>
        <a:lstStyle/>
        <a:p>
          <a:r>
            <a:rPr lang="en-US" dirty="0"/>
            <a:t>Possible to monitor &amp; manage a number of CS1100 devices centrally.</a:t>
          </a:r>
        </a:p>
      </dgm:t>
    </dgm:pt>
    <dgm:pt modelId="{39043AEE-515D-4737-8F20-358DF4708AB5}" type="parTrans" cxnId="{4AF17877-2BC7-4599-A9E3-AAA04363894E}">
      <dgm:prSet/>
      <dgm:spPr/>
      <dgm:t>
        <a:bodyPr/>
        <a:lstStyle/>
        <a:p>
          <a:endParaRPr lang="en-US"/>
        </a:p>
      </dgm:t>
    </dgm:pt>
    <dgm:pt modelId="{36179642-54FA-491F-9705-21528F7F9E3E}" type="sibTrans" cxnId="{4AF17877-2BC7-4599-A9E3-AAA04363894E}">
      <dgm:prSet/>
      <dgm:spPr/>
      <dgm:t>
        <a:bodyPr/>
        <a:lstStyle/>
        <a:p>
          <a:endParaRPr lang="en-US"/>
        </a:p>
      </dgm:t>
    </dgm:pt>
    <dgm:pt modelId="{030D554D-D525-4B91-A33F-050554686154}">
      <dgm:prSet/>
      <dgm:spPr/>
      <dgm:t>
        <a:bodyPr/>
        <a:lstStyle/>
        <a:p>
          <a:r>
            <a:rPr lang="en-US" dirty="0"/>
            <a:t>Also, can compare information from many CS1100 devices.</a:t>
          </a:r>
        </a:p>
      </dgm:t>
    </dgm:pt>
    <dgm:pt modelId="{4E84B0C1-9D14-4222-A3A7-61C85815AFFA}" type="parTrans" cxnId="{01AD5DF6-1312-4B75-8229-F4D55FD2DE14}">
      <dgm:prSet/>
      <dgm:spPr/>
      <dgm:t>
        <a:bodyPr/>
        <a:lstStyle/>
        <a:p>
          <a:endParaRPr lang="en-US"/>
        </a:p>
      </dgm:t>
    </dgm:pt>
    <dgm:pt modelId="{36B01545-667C-4610-950E-398D1D10345E}" type="sibTrans" cxnId="{01AD5DF6-1312-4B75-8229-F4D55FD2DE14}">
      <dgm:prSet/>
      <dgm:spPr/>
      <dgm:t>
        <a:bodyPr/>
        <a:lstStyle/>
        <a:p>
          <a:endParaRPr lang="en-US"/>
        </a:p>
      </dgm:t>
    </dgm:pt>
    <dgm:pt modelId="{B8F8B063-7229-4496-ADC8-3D4279FE0F49}" type="pres">
      <dgm:prSet presAssocID="{391F5DC4-01B7-4CDE-8040-E1BD58B2C6A6}" presName="linear" presStyleCnt="0">
        <dgm:presLayoutVars>
          <dgm:animLvl val="lvl"/>
          <dgm:resizeHandles val="exact"/>
        </dgm:presLayoutVars>
      </dgm:prSet>
      <dgm:spPr/>
    </dgm:pt>
    <dgm:pt modelId="{BD5CE45A-4D11-4546-88B7-68A5A103A626}" type="pres">
      <dgm:prSet presAssocID="{BC63E1B6-D703-483E-A3B1-6B1957FB69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4148B7-2507-4C8C-A92D-C21E945CADDB}" type="pres">
      <dgm:prSet presAssocID="{BC63E1B6-D703-483E-A3B1-6B1957FB694E}" presName="childText" presStyleLbl="revTx" presStyleIdx="0" presStyleCnt="2">
        <dgm:presLayoutVars>
          <dgm:bulletEnabled val="1"/>
        </dgm:presLayoutVars>
      </dgm:prSet>
      <dgm:spPr/>
    </dgm:pt>
    <dgm:pt modelId="{F91395CD-8874-4189-B147-DDF0B1FDA7F4}" type="pres">
      <dgm:prSet presAssocID="{EE1990FC-032A-4D00-BE37-D3305254D8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B20731-C493-42B9-95D0-37FD4AEEA5E0}" type="pres">
      <dgm:prSet presAssocID="{EE1990FC-032A-4D00-BE37-D3305254D8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52EA03-B760-47CD-BD90-183B1344F448}" type="presOf" srcId="{BC63E1B6-D703-483E-A3B1-6B1957FB694E}" destId="{BD5CE45A-4D11-4546-88B7-68A5A103A626}" srcOrd="0" destOrd="0" presId="urn:microsoft.com/office/officeart/2005/8/layout/vList2"/>
    <dgm:cxn modelId="{1B3D0504-C4D3-4E35-9752-DD15E19B4135}" srcId="{391F5DC4-01B7-4CDE-8040-E1BD58B2C6A6}" destId="{BC63E1B6-D703-483E-A3B1-6B1957FB694E}" srcOrd="0" destOrd="0" parTransId="{78E22FD9-2241-4728-8CFC-7865340D65DA}" sibTransId="{E75F87C6-07CB-4BDC-B5D5-B53F56DDC3CA}"/>
    <dgm:cxn modelId="{E44FB317-35FE-46BD-8F1C-7AF96B4E54BA}" type="presOf" srcId="{11BAA908-5BB7-4690-9DD0-15100ECCAF7E}" destId="{92B20731-C493-42B9-95D0-37FD4AEEA5E0}" srcOrd="0" destOrd="0" presId="urn:microsoft.com/office/officeart/2005/8/layout/vList2"/>
    <dgm:cxn modelId="{44D67B2A-6121-465F-9EE8-6CC5D0C7C0C9}" type="presOf" srcId="{030D554D-D525-4B91-A33F-050554686154}" destId="{92B20731-C493-42B9-95D0-37FD4AEEA5E0}" srcOrd="0" destOrd="1" presId="urn:microsoft.com/office/officeart/2005/8/layout/vList2"/>
    <dgm:cxn modelId="{D746643F-8264-41BC-8C4F-D841641EAF5E}" type="presOf" srcId="{D88ECAA0-780D-4485-9DC0-88D45BECBD9C}" destId="{D24148B7-2507-4C8C-A92D-C21E945CADDB}" srcOrd="0" destOrd="1" presId="urn:microsoft.com/office/officeart/2005/8/layout/vList2"/>
    <dgm:cxn modelId="{59090244-5705-4356-B385-59558AE1E5CA}" type="presOf" srcId="{391F5DC4-01B7-4CDE-8040-E1BD58B2C6A6}" destId="{B8F8B063-7229-4496-ADC8-3D4279FE0F49}" srcOrd="0" destOrd="0" presId="urn:microsoft.com/office/officeart/2005/8/layout/vList2"/>
    <dgm:cxn modelId="{018D1B61-B413-4CD2-AA63-08AB7C560312}" type="presOf" srcId="{EE1990FC-032A-4D00-BE37-D3305254D8FA}" destId="{F91395CD-8874-4189-B147-DDF0B1FDA7F4}" srcOrd="0" destOrd="0" presId="urn:microsoft.com/office/officeart/2005/8/layout/vList2"/>
    <dgm:cxn modelId="{7F02686E-6AA5-4B52-AE0C-4528FFF1C2E9}" srcId="{391F5DC4-01B7-4CDE-8040-E1BD58B2C6A6}" destId="{EE1990FC-032A-4D00-BE37-D3305254D8FA}" srcOrd="1" destOrd="0" parTransId="{F113744C-7D84-439F-86FB-39D01E01D34E}" sibTransId="{E8EE49B2-2B58-4AA8-A6F1-9BC0E9DA14D7}"/>
    <dgm:cxn modelId="{4AF17877-2BC7-4599-A9E3-AAA04363894E}" srcId="{EE1990FC-032A-4D00-BE37-D3305254D8FA}" destId="{11BAA908-5BB7-4690-9DD0-15100ECCAF7E}" srcOrd="0" destOrd="0" parTransId="{39043AEE-515D-4737-8F20-358DF4708AB5}" sibTransId="{36179642-54FA-491F-9705-21528F7F9E3E}"/>
    <dgm:cxn modelId="{CAB40183-B92F-4B3A-9B2F-D5B9644A4D8A}" srcId="{BC63E1B6-D703-483E-A3B1-6B1957FB694E}" destId="{D88ECAA0-780D-4485-9DC0-88D45BECBD9C}" srcOrd="1" destOrd="0" parTransId="{B69BF22B-CF7C-459F-8B95-25E3369BD7DD}" sibTransId="{E6DE688C-1DAB-4B27-A28B-B8114A128814}"/>
    <dgm:cxn modelId="{C86FF2D6-6ED3-4053-94DB-840FDCCE4A74}" srcId="{BC63E1B6-D703-483E-A3B1-6B1957FB694E}" destId="{00EBF5F6-D429-403D-BAEF-C3CB24F2B036}" srcOrd="0" destOrd="0" parTransId="{1374536D-A75D-4B8D-87A7-897EF5BDFFFB}" sibTransId="{FD690D4A-3A96-43A1-8AA9-ECDA90DB005C}"/>
    <dgm:cxn modelId="{F4C41EF1-ECB5-4230-95B0-B08AC2ABFA81}" type="presOf" srcId="{00EBF5F6-D429-403D-BAEF-C3CB24F2B036}" destId="{D24148B7-2507-4C8C-A92D-C21E945CADDB}" srcOrd="0" destOrd="0" presId="urn:microsoft.com/office/officeart/2005/8/layout/vList2"/>
    <dgm:cxn modelId="{01AD5DF6-1312-4B75-8229-F4D55FD2DE14}" srcId="{EE1990FC-032A-4D00-BE37-D3305254D8FA}" destId="{030D554D-D525-4B91-A33F-050554686154}" srcOrd="1" destOrd="0" parTransId="{4E84B0C1-9D14-4222-A3A7-61C85815AFFA}" sibTransId="{36B01545-667C-4610-950E-398D1D10345E}"/>
    <dgm:cxn modelId="{BE04EF1B-6B7C-40DB-951E-2BCD8D667A3B}" type="presParOf" srcId="{B8F8B063-7229-4496-ADC8-3D4279FE0F49}" destId="{BD5CE45A-4D11-4546-88B7-68A5A103A626}" srcOrd="0" destOrd="0" presId="urn:microsoft.com/office/officeart/2005/8/layout/vList2"/>
    <dgm:cxn modelId="{087548DB-EA39-4812-9262-57E15E0090D7}" type="presParOf" srcId="{B8F8B063-7229-4496-ADC8-3D4279FE0F49}" destId="{D24148B7-2507-4C8C-A92D-C21E945CADDB}" srcOrd="1" destOrd="0" presId="urn:microsoft.com/office/officeart/2005/8/layout/vList2"/>
    <dgm:cxn modelId="{83DB33FB-A83C-464F-B4BB-7E48095FA1BA}" type="presParOf" srcId="{B8F8B063-7229-4496-ADC8-3D4279FE0F49}" destId="{F91395CD-8874-4189-B147-DDF0B1FDA7F4}" srcOrd="2" destOrd="0" presId="urn:microsoft.com/office/officeart/2005/8/layout/vList2"/>
    <dgm:cxn modelId="{563A7611-793A-458E-9750-28846832FDD1}" type="presParOf" srcId="{B8F8B063-7229-4496-ADC8-3D4279FE0F49}" destId="{92B20731-C493-42B9-95D0-37FD4AEEA5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E45A-4D11-4546-88B7-68A5A103A626}">
      <dsp:nvSpPr>
        <dsp:cNvPr id="0" name=""/>
        <dsp:cNvSpPr/>
      </dsp:nvSpPr>
      <dsp:spPr>
        <a:xfrm>
          <a:off x="0" y="34920"/>
          <a:ext cx="6391275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Without SOSWalker</a:t>
          </a:r>
        </a:p>
      </dsp:txBody>
      <dsp:txXfrm>
        <a:off x="36296" y="71216"/>
        <a:ext cx="6318683" cy="670943"/>
      </dsp:txXfrm>
    </dsp:sp>
    <dsp:sp modelId="{D24148B7-2507-4C8C-A92D-C21E945CADDB}">
      <dsp:nvSpPr>
        <dsp:cNvPr id="0" name=""/>
        <dsp:cNvSpPr/>
      </dsp:nvSpPr>
      <dsp:spPr>
        <a:xfrm>
          <a:off x="0" y="778455"/>
          <a:ext cx="6391275" cy="218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NECs CS1100 device can be used to monitor sensor statuses remotely.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But, if there are more than 1 CS1100, monitoring has to be done separately, logging in to each CS1100, one-by-one.</a:t>
          </a:r>
        </a:p>
      </dsp:txBody>
      <dsp:txXfrm>
        <a:off x="0" y="778455"/>
        <a:ext cx="6391275" cy="2181780"/>
      </dsp:txXfrm>
    </dsp:sp>
    <dsp:sp modelId="{F91395CD-8874-4189-B147-DDF0B1FDA7F4}">
      <dsp:nvSpPr>
        <dsp:cNvPr id="0" name=""/>
        <dsp:cNvSpPr/>
      </dsp:nvSpPr>
      <dsp:spPr>
        <a:xfrm>
          <a:off x="0" y="2960236"/>
          <a:ext cx="6391275" cy="743535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With SOSWalker</a:t>
          </a:r>
        </a:p>
      </dsp:txBody>
      <dsp:txXfrm>
        <a:off x="36296" y="2996532"/>
        <a:ext cx="6318683" cy="670943"/>
      </dsp:txXfrm>
    </dsp:sp>
    <dsp:sp modelId="{92B20731-C493-42B9-95D0-37FD4AEEA5E0}">
      <dsp:nvSpPr>
        <dsp:cNvPr id="0" name=""/>
        <dsp:cNvSpPr/>
      </dsp:nvSpPr>
      <dsp:spPr>
        <a:xfrm>
          <a:off x="0" y="3703771"/>
          <a:ext cx="6391275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Possible to monitor &amp; manage a number of CS1100 devices centrally.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Also, can compare information from many CS1100 devices.</a:t>
          </a:r>
        </a:p>
      </dsp:txBody>
      <dsp:txXfrm>
        <a:off x="0" y="3703771"/>
        <a:ext cx="6391275" cy="150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9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6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9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0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58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3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8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664D15-CC8B-46FC-90C9-84FD2B4B2792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6B1EC9-40F4-4246-A1FD-09FE6D033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3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1A6-6C9F-4100-8513-99FE9E855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SOSWalker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51B0A-3467-4BF0-B75E-FB28FDA3D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Central Monitoring System for CS1100</a:t>
            </a:r>
          </a:p>
        </p:txBody>
      </p:sp>
    </p:spTree>
    <p:extLst>
      <p:ext uri="{BB962C8B-B14F-4D97-AF65-F5344CB8AC3E}">
        <p14:creationId xmlns:p14="http://schemas.microsoft.com/office/powerpoint/2010/main" val="289861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SOSWalker Special Features (Graphs)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039475"/>
            <a:ext cx="6072776" cy="41910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Can obtain following graphs for sensors in many devices.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Real-time graph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Historical graph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display graphs based on 2 y-axes on left side &amp; right side.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perform zoom &amp; pan operations on graphs.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save selections as presets to generate graphs easily in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2911" y="1391007"/>
            <a:ext cx="3745406" cy="186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470" y="4087166"/>
            <a:ext cx="3075569" cy="172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9044988" y="32856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378810" y="584423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 sensors &amp; axes</a:t>
            </a:r>
          </a:p>
        </p:txBody>
      </p:sp>
    </p:spTree>
    <p:extLst>
      <p:ext uri="{BB962C8B-B14F-4D97-AF65-F5344CB8AC3E}">
        <p14:creationId xmlns:p14="http://schemas.microsoft.com/office/powerpoint/2010/main" val="186989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SOSWalker Special Features (Reports)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039475"/>
            <a:ext cx="6072776" cy="4191000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Can obtain following reports for sensors in many devices.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Daily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Monthly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Yearly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generate reports using maximum, minimum, average and accumulated sensor values.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perform operations on selected sensor values and get the results in the report.</a:t>
            </a:r>
          </a:p>
          <a:p>
            <a:r>
              <a:rPr lang="en-US" sz="2000" dirty="0">
                <a:solidFill>
                  <a:srgbClr val="FFFFFE"/>
                </a:solidFill>
              </a:rPr>
              <a:t>Can save selections as presets to generate reports easily in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286" y="1391007"/>
            <a:ext cx="4094656" cy="186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956" y="4087166"/>
            <a:ext cx="4112597" cy="172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8830375" y="328563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677394" y="584423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equation</a:t>
            </a:r>
          </a:p>
        </p:txBody>
      </p:sp>
    </p:spTree>
    <p:extLst>
      <p:ext uri="{BB962C8B-B14F-4D97-AF65-F5344CB8AC3E}">
        <p14:creationId xmlns:p14="http://schemas.microsoft.com/office/powerpoint/2010/main" val="215185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SOSWalker Special Features (Set Output)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7" y="2298583"/>
            <a:ext cx="4308147" cy="382281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Can set outputs…</a:t>
            </a:r>
          </a:p>
          <a:p>
            <a:pPr lvl="1"/>
            <a:r>
              <a:rPr lang="en-US" sz="1800" dirty="0"/>
              <a:t>Manually via the web app</a:t>
            </a:r>
          </a:p>
          <a:p>
            <a:pPr lvl="1"/>
            <a:r>
              <a:rPr lang="en-US" sz="1800" dirty="0"/>
              <a:t>Automatically based on the settings done in the web app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Can do the settings so that, if an alert occurred in a sensor connected to a CS1100, an output device connected to another CS1100 is automatically operated.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1186" y="2604400"/>
            <a:ext cx="6598395" cy="2954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DA2AC-7B9A-4EB7-9E71-EE9364B6B0DB}"/>
              </a:ext>
            </a:extLst>
          </p:cNvPr>
          <p:cNvSpPr txBox="1"/>
          <p:nvPr/>
        </p:nvSpPr>
        <p:spPr>
          <a:xfrm>
            <a:off x="7183307" y="5610574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Set output</a:t>
            </a:r>
          </a:p>
        </p:txBody>
      </p:sp>
    </p:spTree>
    <p:extLst>
      <p:ext uri="{BB962C8B-B14F-4D97-AF65-F5344CB8AC3E}">
        <p14:creationId xmlns:p14="http://schemas.microsoft.com/office/powerpoint/2010/main" val="150974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28" y="789110"/>
            <a:ext cx="9532620" cy="7069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SOSWalker Special Features (IP Camera Feed)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6" y="2468031"/>
            <a:ext cx="4221771" cy="392437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IP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camera feed can be viewed from Web App</a:t>
            </a:r>
          </a:p>
          <a:p>
            <a:pPr lvl="1"/>
            <a:r>
              <a:rPr lang="en-US" altLang="ja-JP" sz="1800" dirty="0">
                <a:solidFill>
                  <a:schemeClr val="tx1"/>
                </a:solidFill>
              </a:rPr>
              <a:t>Simultaneously up to 4 devices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Works for 3 IP camera models</a:t>
            </a:r>
          </a:p>
          <a:p>
            <a:pPr lvl="1"/>
            <a:r>
              <a:rPr lang="en-US" altLang="ja-JP" sz="1800" dirty="0">
                <a:solidFill>
                  <a:schemeClr val="tx1"/>
                </a:solidFill>
              </a:rPr>
              <a:t>For a system, IP cameras of a single model can be added without a limit.</a:t>
            </a:r>
          </a:p>
          <a:p>
            <a:pPr lvl="1"/>
            <a:r>
              <a:rPr lang="en-US" altLang="ja-JP" sz="1800" dirty="0">
                <a:solidFill>
                  <a:schemeClr val="tx1"/>
                </a:solidFill>
              </a:rPr>
              <a:t>Models supported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AXIS Q3515-LV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LILIN PZD6422EX3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Hikvision DS-2CD2145FWD-I(S)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331" y="2619034"/>
            <a:ext cx="6653222" cy="32660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DA2AC-7B9A-4EB7-9E71-EE9364B6B0DB}"/>
              </a:ext>
            </a:extLst>
          </p:cNvPr>
          <p:cNvSpPr txBox="1"/>
          <p:nvPr/>
        </p:nvSpPr>
        <p:spPr>
          <a:xfrm>
            <a:off x="7099417" y="5895801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dirty="0"/>
              <a:t>IP camera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485557-E744-401B-A251-3650FAEE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6D68AF-6B45-4B98-8634-61D8C9C0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143DE54-7BFF-4B29-8566-DF80EE4C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645952"/>
            <a:ext cx="3358934" cy="13479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E"/>
                </a:solidFill>
              </a:rPr>
              <a:t>SOSWalker Special Features (Localization)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C661810-D461-4214-A635-30A7D17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7B02A-DE87-4FB0-B24F-8759A21F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886" y="456349"/>
            <a:ext cx="2083556" cy="3324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405" y="3974841"/>
            <a:ext cx="4877812" cy="25351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6475A3-FF98-4FA0-B527-600EBA9BD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4" y="2120900"/>
            <a:ext cx="3818261" cy="38989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Integrated localization support for 5 languages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English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Japanese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Chinese (Simplified, China)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Chinese (Traditional, Taiwan)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Thai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FFFE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Plan to add more languages…</a:t>
            </a:r>
          </a:p>
          <a:p>
            <a:endParaRPr lang="en-US" dirty="0">
              <a:solidFill>
                <a:srgbClr val="FFFFFE"/>
              </a:solidFill>
            </a:endParaRPr>
          </a:p>
          <a:p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BF8A2-7138-4C93-8277-E1D1C5B58315}"/>
              </a:ext>
            </a:extLst>
          </p:cNvPr>
          <p:cNvSpPr txBox="1"/>
          <p:nvPr/>
        </p:nvSpPr>
        <p:spPr>
          <a:xfrm>
            <a:off x="7469519" y="571500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Language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94B39-F24F-496B-9BCE-C1DEF6F0AD5C}"/>
              </a:ext>
            </a:extLst>
          </p:cNvPr>
          <p:cNvSpPr txBox="1"/>
          <p:nvPr/>
        </p:nvSpPr>
        <p:spPr>
          <a:xfrm>
            <a:off x="8084156" y="3572676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UIs in Japanese</a:t>
            </a:r>
          </a:p>
        </p:txBody>
      </p:sp>
    </p:spTree>
    <p:extLst>
      <p:ext uri="{BB962C8B-B14F-4D97-AF65-F5344CB8AC3E}">
        <p14:creationId xmlns:p14="http://schemas.microsoft.com/office/powerpoint/2010/main" val="311760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03" y="587596"/>
            <a:ext cx="4406967" cy="1252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EBEBEB"/>
                </a:solidFill>
              </a:rPr>
              <a:t>SOSWalker Special Features (Connect CS1100)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94607" y="1455576"/>
            <a:ext cx="6391533" cy="4889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Can connect CS1100 to SOSWalker system…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Directly to the server using a static IP address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Via a local PC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7" name="Picture 6" descr="Server">
            <a:extLst>
              <a:ext uri="{FF2B5EF4-FFF2-40B4-BE49-F238E27FC236}">
                <a16:creationId xmlns:a16="http://schemas.microsoft.com/office/drawing/2014/main" id="{89C60024-425F-4979-A488-F3EC5214C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25" y="1854656"/>
            <a:ext cx="1974940" cy="1906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359CA00-D5F9-4105-BE21-A32A5C54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25" y="4413941"/>
            <a:ext cx="1974940" cy="14812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F97367-C2B7-4FE0-AA5A-5D374617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90" y="2238452"/>
            <a:ext cx="719661" cy="10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FE57B8-EA68-4906-A19D-BA847C61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90" y="4606541"/>
            <a:ext cx="719661" cy="10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C7E17-DB5C-4A02-AA89-DC3CE3B58308}"/>
              </a:ext>
            </a:extLst>
          </p:cNvPr>
          <p:cNvCxnSpPr/>
          <p:nvPr/>
        </p:nvCxnSpPr>
        <p:spPr>
          <a:xfrm>
            <a:off x="8248565" y="5154543"/>
            <a:ext cx="151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D0EA32-BA98-4328-98A4-81BA3C3B5479}"/>
              </a:ext>
            </a:extLst>
          </p:cNvPr>
          <p:cNvCxnSpPr>
            <a:endCxn id="10" idx="0"/>
          </p:cNvCxnSpPr>
          <p:nvPr/>
        </p:nvCxnSpPr>
        <p:spPr>
          <a:xfrm>
            <a:off x="7261095" y="3760703"/>
            <a:ext cx="0" cy="65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51A1A2-081A-40A5-BF37-7AD228E71B45}"/>
              </a:ext>
            </a:extLst>
          </p:cNvPr>
          <p:cNvCxnSpPr/>
          <p:nvPr/>
        </p:nvCxnSpPr>
        <p:spPr>
          <a:xfrm>
            <a:off x="8248564" y="2800812"/>
            <a:ext cx="151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4AF143-D413-4D0F-96C9-23A86D8080FC}"/>
              </a:ext>
            </a:extLst>
          </p:cNvPr>
          <p:cNvSpPr txBox="1"/>
          <p:nvPr/>
        </p:nvSpPr>
        <p:spPr>
          <a:xfrm>
            <a:off x="6713033" y="1487822"/>
            <a:ext cx="112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9FA03-2C1D-4C6D-99AC-FCB6976E9E59}"/>
              </a:ext>
            </a:extLst>
          </p:cNvPr>
          <p:cNvSpPr txBox="1"/>
          <p:nvPr/>
        </p:nvSpPr>
        <p:spPr>
          <a:xfrm>
            <a:off x="6583512" y="5884985"/>
            <a:ext cx="135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Local PC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7DDC2D-3DFF-46CA-928A-8EBF7BC816D3}"/>
              </a:ext>
            </a:extLst>
          </p:cNvPr>
          <p:cNvSpPr txBox="1"/>
          <p:nvPr/>
        </p:nvSpPr>
        <p:spPr>
          <a:xfrm>
            <a:off x="8980388" y="5643574"/>
            <a:ext cx="224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CS1100 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(with non-static IP)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D4944D-09E5-4078-A4F3-32DF8C698362}"/>
              </a:ext>
            </a:extLst>
          </p:cNvPr>
          <p:cNvSpPr txBox="1"/>
          <p:nvPr/>
        </p:nvSpPr>
        <p:spPr>
          <a:xfrm>
            <a:off x="9199685" y="3275789"/>
            <a:ext cx="184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CS1100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(with static IP)</a:t>
            </a:r>
          </a:p>
        </p:txBody>
      </p:sp>
    </p:spTree>
    <p:extLst>
      <p:ext uri="{BB962C8B-B14F-4D97-AF65-F5344CB8AC3E}">
        <p14:creationId xmlns:p14="http://schemas.microsoft.com/office/powerpoint/2010/main" val="34776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Custom UIs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0225"/>
            <a:ext cx="8825659" cy="96079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Will provide up to 2 additional custom UIs based on your preference, free of charge!</a:t>
            </a:r>
          </a:p>
          <a:p>
            <a:r>
              <a:rPr lang="en-US" sz="2000" dirty="0"/>
              <a:t>Samples are as follows…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31" y="3418949"/>
            <a:ext cx="5511781" cy="2722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8F381-FB4E-44EB-845E-5CCAC69A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26" y="2785721"/>
            <a:ext cx="4749097" cy="3356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D6811-06EC-4D92-BF02-9C125DA69A23}"/>
              </a:ext>
            </a:extLst>
          </p:cNvPr>
          <p:cNvSpPr txBox="1"/>
          <p:nvPr/>
        </p:nvSpPr>
        <p:spPr>
          <a:xfrm>
            <a:off x="2690834" y="614175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C94EA-122E-4C63-8058-842A0DEC777B}"/>
              </a:ext>
            </a:extLst>
          </p:cNvPr>
          <p:cNvSpPr txBox="1"/>
          <p:nvPr/>
        </p:nvSpPr>
        <p:spPr>
          <a:xfrm>
            <a:off x="8043287" y="614175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411904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There are 3 system configuration types.</a:t>
            </a:r>
          </a:p>
          <a:p>
            <a:pPr lvl="1"/>
            <a:r>
              <a:rPr lang="en-US" sz="2800" dirty="0"/>
              <a:t>One server configuration</a:t>
            </a:r>
          </a:p>
          <a:p>
            <a:pPr lvl="1"/>
            <a:r>
              <a:rPr lang="en-US" sz="2800" dirty="0"/>
              <a:t>Two server configuration</a:t>
            </a:r>
          </a:p>
          <a:p>
            <a:pPr lvl="1"/>
            <a:r>
              <a:rPr lang="en-US" sz="2800" dirty="0"/>
              <a:t>High-end configuration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9" y="487628"/>
            <a:ext cx="4109024" cy="1020232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System Configuration cont...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0E226-5FFA-4433-8EAC-252C7B89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6"/>
          <a:stretch/>
        </p:blipFill>
        <p:spPr>
          <a:xfrm>
            <a:off x="5092017" y="1507860"/>
            <a:ext cx="6740651" cy="4510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7" y="1434517"/>
            <a:ext cx="3880192" cy="49358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One server configuration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Server spec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CPU: 2 core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Local PC spec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CPU: i3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Device limitations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CS1100 (Direct): 15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CS1100 (Via local PC): 300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RS485 (Via local PC): 960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local PC: 30</a:t>
            </a:r>
          </a:p>
          <a:p>
            <a:pPr lvl="2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344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04" y="487627"/>
            <a:ext cx="4109024" cy="1020232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System Configuration cont...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0E226-5FFA-4433-8EAC-252C7B89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5"/>
          <a:stretch/>
        </p:blipFill>
        <p:spPr>
          <a:xfrm>
            <a:off x="5003995" y="1441885"/>
            <a:ext cx="6709196" cy="4497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507859"/>
            <a:ext cx="3921176" cy="48625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Two server configuration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Middleware application server &amp; web app/web API server spec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CPU: 2 core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Local PC spec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CPU: i3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Device limitations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CS1100 (Direct): 95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CS1100 (Via local PC): 300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RS485 (Via local PC): 960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Max local PC: 30</a:t>
            </a:r>
          </a:p>
          <a:p>
            <a:pPr lvl="1">
              <a:lnSpc>
                <a:spcPct val="90000"/>
              </a:lnSpc>
            </a:pPr>
            <a:endParaRPr lang="en-US" sz="13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958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From One CS1100 to Many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5E4B06-DDA8-4524-8FC4-D0E22BB67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9148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08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9" y="462758"/>
            <a:ext cx="4109024" cy="1020232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System Configuration cont...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0E226-5FFA-4433-8EAC-252C7B89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9"/>
          <a:stretch/>
        </p:blipFill>
        <p:spPr>
          <a:xfrm>
            <a:off x="5117097" y="1657542"/>
            <a:ext cx="6668705" cy="4102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380931"/>
            <a:ext cx="3848133" cy="49909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High-end configuration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Middleware application servers' &amp; web app/web API servers' spec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CPU: 2 core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Local PC spec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CPU: i3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Memory: 8 GB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HDD: 500 GB</a:t>
            </a:r>
          </a:p>
          <a:p>
            <a:pPr lvl="2">
              <a:lnSpc>
                <a:spcPct val="90000"/>
              </a:lnSpc>
            </a:pPr>
            <a:endParaRPr lang="en-US" sz="9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Device limitations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Max CS1100 (Direct): 160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Max CS1100 (Via local PC): 2000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Max RS485 (Via local PC): 6400</a:t>
            </a:r>
          </a:p>
          <a:p>
            <a:pPr lvl="2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Max local PC: 200</a:t>
            </a:r>
          </a:p>
          <a:p>
            <a:pPr lvl="2"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Middleware application servers can be increased to support more direct CS1100 (80 more CS1100 per server).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334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09" y="1961853"/>
            <a:ext cx="9817846" cy="7069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When purchasing the SOSWalker system, following process will be followed…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36B58-909F-4510-99B4-0597A2DB43DE}"/>
              </a:ext>
            </a:extLst>
          </p:cNvPr>
          <p:cNvSpPr/>
          <p:nvPr/>
        </p:nvSpPr>
        <p:spPr>
          <a:xfrm>
            <a:off x="2196338" y="2819404"/>
            <a:ext cx="7585788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contacts SUGA and requests to purchase SOSWalker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CDF84-17BF-4813-ADA1-96BFFC235818}"/>
              </a:ext>
            </a:extLst>
          </p:cNvPr>
          <p:cNvSpPr/>
          <p:nvPr/>
        </p:nvSpPr>
        <p:spPr>
          <a:xfrm>
            <a:off x="2594172" y="3710990"/>
            <a:ext cx="6761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gives the prices and other information to customer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D57EB-9928-434A-92A3-94D6C0741EEE}"/>
              </a:ext>
            </a:extLst>
          </p:cNvPr>
          <p:cNvSpPr/>
          <p:nvPr/>
        </p:nvSpPr>
        <p:spPr>
          <a:xfrm>
            <a:off x="2594172" y="4600247"/>
            <a:ext cx="6761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signs agreement with SUGA &amp; pays an advance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5603C1-E43C-4668-844E-23D8C8C18F9E}"/>
              </a:ext>
            </a:extLst>
          </p:cNvPr>
          <p:cNvSpPr/>
          <p:nvPr/>
        </p:nvSpPr>
        <p:spPr>
          <a:xfrm>
            <a:off x="2769761" y="5489504"/>
            <a:ext cx="6411553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develops customized UIs requested by customer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74BF3F-BA7D-4918-B7E1-3EE3D853122D}"/>
              </a:ext>
            </a:extLst>
          </p:cNvPr>
          <p:cNvSpPr/>
          <p:nvPr/>
        </p:nvSpPr>
        <p:spPr>
          <a:xfrm>
            <a:off x="5862490" y="3346584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E58605E-4505-4728-83D2-9EA014CB0DD0}"/>
              </a:ext>
            </a:extLst>
          </p:cNvPr>
          <p:cNvSpPr/>
          <p:nvPr/>
        </p:nvSpPr>
        <p:spPr>
          <a:xfrm>
            <a:off x="5848251" y="4238170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370D61A-8BB3-427D-A72F-91E2773669BF}"/>
              </a:ext>
            </a:extLst>
          </p:cNvPr>
          <p:cNvSpPr/>
          <p:nvPr/>
        </p:nvSpPr>
        <p:spPr>
          <a:xfrm>
            <a:off x="5848250" y="5131319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F3D222C-B248-4111-BEEA-4E1E4A99C212}"/>
              </a:ext>
            </a:extLst>
          </p:cNvPr>
          <p:cNvSpPr/>
          <p:nvPr/>
        </p:nvSpPr>
        <p:spPr>
          <a:xfrm>
            <a:off x="5842516" y="6022123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4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cont...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36B58-909F-4510-99B4-0597A2DB43DE}"/>
              </a:ext>
            </a:extLst>
          </p:cNvPr>
          <p:cNvSpPr/>
          <p:nvPr/>
        </p:nvSpPr>
        <p:spPr>
          <a:xfrm>
            <a:off x="3745204" y="2791415"/>
            <a:ext cx="4475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does full payment to SUGA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CDF84-17BF-4813-ADA1-96BFFC235818}"/>
              </a:ext>
            </a:extLst>
          </p:cNvPr>
          <p:cNvSpPr/>
          <p:nvPr/>
        </p:nvSpPr>
        <p:spPr>
          <a:xfrm>
            <a:off x="2463537" y="3683001"/>
            <a:ext cx="7025685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provides hardware &amp; tools to deploy SOSWalker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D57EB-9928-434A-92A3-94D6C0741EEE}"/>
              </a:ext>
            </a:extLst>
          </p:cNvPr>
          <p:cNvSpPr/>
          <p:nvPr/>
        </p:nvSpPr>
        <p:spPr>
          <a:xfrm>
            <a:off x="2463538" y="4572258"/>
            <a:ext cx="7025684" cy="748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deploys SOSWalker with purchased license amount</a:t>
            </a:r>
          </a:p>
          <a:p>
            <a:pPr algn="ctr"/>
            <a:r>
              <a:rPr lang="en-US" dirty="0"/>
              <a:t>(5 CS1100 &amp; 1 RS485 device license is included free)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5603C1-E43C-4668-844E-23D8C8C18F9E}"/>
              </a:ext>
            </a:extLst>
          </p:cNvPr>
          <p:cNvSpPr/>
          <p:nvPr/>
        </p:nvSpPr>
        <p:spPr>
          <a:xfrm>
            <a:off x="2853740" y="5683042"/>
            <a:ext cx="6241913" cy="73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provides support to customer according to the maintenance agreement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74BF3F-BA7D-4918-B7E1-3EE3D853122D}"/>
              </a:ext>
            </a:extLst>
          </p:cNvPr>
          <p:cNvSpPr/>
          <p:nvPr/>
        </p:nvSpPr>
        <p:spPr>
          <a:xfrm>
            <a:off x="5862490" y="3318595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E58605E-4505-4728-83D2-9EA014CB0DD0}"/>
              </a:ext>
            </a:extLst>
          </p:cNvPr>
          <p:cNvSpPr/>
          <p:nvPr/>
        </p:nvSpPr>
        <p:spPr>
          <a:xfrm>
            <a:off x="5848251" y="4210181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370D61A-8BB3-427D-A72F-91E2773669BF}"/>
              </a:ext>
            </a:extLst>
          </p:cNvPr>
          <p:cNvSpPr/>
          <p:nvPr/>
        </p:nvSpPr>
        <p:spPr>
          <a:xfrm>
            <a:off x="5848250" y="5317930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A1AF84E-524B-418A-BB58-9F1CFEA65D74}"/>
              </a:ext>
            </a:extLst>
          </p:cNvPr>
          <p:cNvSpPr/>
          <p:nvPr/>
        </p:nvSpPr>
        <p:spPr>
          <a:xfrm>
            <a:off x="5862489" y="2425446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8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1A6-6C9F-4100-8513-99FE9E85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945390" cy="2677648"/>
          </a:xfrm>
        </p:spPr>
        <p:txBody>
          <a:bodyPr/>
          <a:lstStyle/>
          <a:p>
            <a:r>
              <a:rPr lang="en-US" altLang="ja-JP" dirty="0"/>
              <a:t>Architecture &amp;</a:t>
            </a:r>
            <a:br>
              <a:rPr lang="en-US" altLang="ja-JP" dirty="0"/>
            </a:br>
            <a:r>
              <a:rPr lang="en-US" altLang="ja-JP" dirty="0"/>
              <a:t>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6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" y="398512"/>
            <a:ext cx="10893095" cy="74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SOSWalker Architecture Diagram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EE86C3-AFF6-48D5-A573-FCAB94749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/>
          <a:stretch/>
        </p:blipFill>
        <p:spPr>
          <a:xfrm>
            <a:off x="2190527" y="1143000"/>
            <a:ext cx="7737350" cy="494960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1815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SOSWalker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For details of modules,</a:t>
            </a:r>
          </a:p>
          <a:p>
            <a:pPr lvl="1"/>
            <a:r>
              <a:rPr lang="en-US" altLang="ja-JP" sz="1800" dirty="0"/>
              <a:t>Refer user manual’s ‘2.23 Services’ section.</a:t>
            </a:r>
          </a:p>
          <a:p>
            <a:pPr lvl="1"/>
            <a:endParaRPr lang="en-US" altLang="ja-JP" sz="1800" dirty="0"/>
          </a:p>
          <a:p>
            <a:r>
              <a:rPr lang="en-US" altLang="ja-JP" sz="2000" dirty="0"/>
              <a:t>For notification sending mechanism used by notification service,</a:t>
            </a:r>
          </a:p>
          <a:p>
            <a:pPr lvl="1"/>
            <a:r>
              <a:rPr lang="en-US" altLang="ja-JP" sz="1800" dirty="0"/>
              <a:t>Let’s refer user manual’s ‘4 Appendix B. Notification Sending Mechanism’ section.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59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1A6-6C9F-4100-8513-99FE9E85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945390" cy="2677648"/>
          </a:xfrm>
        </p:spPr>
        <p:txBody>
          <a:bodyPr/>
          <a:lstStyle/>
          <a:p>
            <a:r>
              <a:rPr lang="en-US" altLang="ja-JP" dirty="0"/>
              <a:t>System</a:t>
            </a:r>
            <a:br>
              <a:rPr lang="en-US" altLang="ja-JP" dirty="0"/>
            </a:br>
            <a:r>
              <a:rPr lang="en-US" altLang="ja-JP" dirty="0"/>
              <a:t>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</a:t>
            </a:r>
            <a:r>
              <a:rPr lang="ja-JP" altLang="en-US" dirty="0"/>
              <a:t> </a:t>
            </a:r>
            <a:r>
              <a:rPr lang="en-US" altLang="ja-JP" dirty="0"/>
              <a:t>Installation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Following 2 parts are there in system installation</a:t>
            </a:r>
            <a:endParaRPr lang="en-US" sz="2000" dirty="0"/>
          </a:p>
          <a:p>
            <a:pPr lvl="1"/>
            <a:r>
              <a:rPr lang="en-US" altLang="ja-JP" sz="1800" dirty="0"/>
              <a:t>Server installation</a:t>
            </a:r>
          </a:p>
          <a:p>
            <a:pPr lvl="1"/>
            <a:r>
              <a:rPr lang="en-US" altLang="ja-JP" sz="1800" dirty="0"/>
              <a:t>Middleware installation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91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Server installation steps are the same for both cloud &amp; on-premise setups.</a:t>
            </a:r>
          </a:p>
          <a:p>
            <a:r>
              <a:rPr lang="en-US" sz="2400" dirty="0"/>
              <a:t>Server installation has 3 main parts.</a:t>
            </a:r>
          </a:p>
          <a:p>
            <a:pPr lvl="1"/>
            <a:r>
              <a:rPr lang="en-US" sz="2200" dirty="0"/>
              <a:t>Web API installation</a:t>
            </a:r>
          </a:p>
          <a:p>
            <a:pPr lvl="1"/>
            <a:r>
              <a:rPr lang="en-US" sz="2200" dirty="0"/>
              <a:t>Web app installation</a:t>
            </a:r>
          </a:p>
          <a:p>
            <a:pPr lvl="1"/>
            <a:r>
              <a:rPr lang="en-US" sz="2200" dirty="0"/>
              <a:t>SignalR (Real-time notification) server installation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6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System Installation (Server)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025749"/>
            <a:ext cx="7568417" cy="46845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Web API installation</a:t>
            </a:r>
          </a:p>
          <a:p>
            <a:pPr lvl="1"/>
            <a:r>
              <a:rPr lang="en-US" sz="2400" dirty="0"/>
              <a:t>Install following software</a:t>
            </a:r>
          </a:p>
          <a:p>
            <a:pPr lvl="2"/>
            <a:r>
              <a:rPr lang="en-US" sz="2000" dirty="0"/>
              <a:t>OS (Windows Server 2016), Server (IIS Server 10), Server certificate, Database server (MySQL), Database management software (SQLYog), Database connector (MySQL connector), Microsoft .NET SDK, C++ redistributable packages (Visual C++ redistributable package)</a:t>
            </a:r>
          </a:p>
          <a:p>
            <a:pPr lvl="1"/>
            <a:r>
              <a:rPr lang="en-US" sz="2400" dirty="0"/>
              <a:t>Configure web API in IIS server</a:t>
            </a:r>
          </a:p>
          <a:p>
            <a:pPr lvl="1"/>
            <a:r>
              <a:rPr lang="en-US" sz="2400" dirty="0"/>
              <a:t>Configure to use SSL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D8B995-A372-4696-945E-EF7311E26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5" y="2892202"/>
            <a:ext cx="1571541" cy="67969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C14003D-A8A4-437B-B29B-0A9D693A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93" y="2537143"/>
            <a:ext cx="2201306" cy="1238235"/>
          </a:xfrm>
          <a:prstGeom prst="roundRect">
            <a:avLst>
              <a:gd name="adj" fmla="val 50000"/>
            </a:avLst>
          </a:prstGeom>
          <a:effectLst/>
        </p:spPr>
      </p:pic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9A9A74B-2B5D-4806-93DD-FED2C1ED9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217951"/>
            <a:ext cx="1336354" cy="82466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4E6661C-D009-4917-A766-4A8320189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69" y="4097190"/>
            <a:ext cx="988249" cy="945425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AC443-C466-4C46-88FC-8BC3188FE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36" y="5380852"/>
            <a:ext cx="2295357" cy="12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04" y="520700"/>
            <a:ext cx="2942210" cy="102023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SOSWalker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0E226-5FFA-4433-8EAC-252C7B89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4"/>
          <a:stretch/>
        </p:blipFill>
        <p:spPr>
          <a:xfrm>
            <a:off x="5036284" y="1525844"/>
            <a:ext cx="6480572" cy="4335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1409350"/>
            <a:ext cx="3609173" cy="461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Suitable for who is…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Looking for IoT, M2M platforms.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Currently has 1 CS1100 and wants to upgrade to many CS1100 devices.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Want a common platform to reduce operational &amp; maintenance costs.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Can host the system with a cloud server, and as well as with an on-premise server.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612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(Server)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1052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9600" dirty="0"/>
              <a:t>Web app installation</a:t>
            </a:r>
            <a:endParaRPr lang="en-US" sz="11200" dirty="0"/>
          </a:p>
          <a:p>
            <a:pPr lvl="1"/>
            <a:r>
              <a:rPr lang="en-US" sz="8000" dirty="0"/>
              <a:t>Configure web app in IIS server</a:t>
            </a:r>
          </a:p>
          <a:p>
            <a:pPr lvl="1"/>
            <a:r>
              <a:rPr lang="en-US" sz="8000" dirty="0"/>
              <a:t>Add &amp; set an application pool</a:t>
            </a:r>
          </a:p>
          <a:p>
            <a:pPr lvl="1"/>
            <a:r>
              <a:rPr lang="en-US" sz="8000" dirty="0"/>
              <a:t>Configure to use SSL</a:t>
            </a:r>
          </a:p>
          <a:p>
            <a:pPr marL="457200" lvl="1" indent="0">
              <a:buNone/>
            </a:pPr>
            <a:endParaRPr lang="en-US" sz="7200" dirty="0"/>
          </a:p>
          <a:p>
            <a:r>
              <a:rPr lang="en-US" sz="9600" dirty="0"/>
              <a:t>SignalR (Real-time notification) server installation</a:t>
            </a:r>
          </a:p>
          <a:p>
            <a:pPr lvl="1"/>
            <a:r>
              <a:rPr lang="en-US" sz="8000" dirty="0"/>
              <a:t>Add &amp; set an application pool</a:t>
            </a:r>
          </a:p>
          <a:p>
            <a:pPr lvl="1"/>
            <a:r>
              <a:rPr lang="en-US" sz="8000" dirty="0"/>
              <a:t>Configure SignalR server app in IIS server</a:t>
            </a:r>
          </a:p>
          <a:p>
            <a:pPr lvl="1"/>
            <a:r>
              <a:rPr lang="en-US" sz="8000" dirty="0"/>
              <a:t>Configure to use SSL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214A50-789B-4D09-8D05-29B0A215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56" y="2814325"/>
            <a:ext cx="3255545" cy="174360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EE19038-1C60-4CDF-BAAF-DCEEB281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52" y="5216326"/>
            <a:ext cx="3657600" cy="10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059563" cy="32808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There are separate installers to install middleware to the server and the local PC as follows.</a:t>
            </a:r>
          </a:p>
          <a:p>
            <a:pPr lvl="1"/>
            <a:r>
              <a:rPr lang="en-US" sz="2000" dirty="0"/>
              <a:t>Server middleware installer (CS Installer)</a:t>
            </a:r>
          </a:p>
          <a:p>
            <a:pPr lvl="2"/>
            <a:r>
              <a:rPr lang="en-US" sz="1800" dirty="0"/>
              <a:t>Same installer can be used for both cloud &amp; on-premise setups.</a:t>
            </a:r>
          </a:p>
          <a:p>
            <a:pPr lvl="1"/>
            <a:r>
              <a:rPr lang="en-US" sz="2000" dirty="0"/>
              <a:t>Local PC middleware installer (Local PC Installer)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7331" y="5131370"/>
            <a:ext cx="3324075" cy="1060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DD8B7-BFC4-4BB1-8B07-C927597E7EF8}"/>
              </a:ext>
            </a:extLst>
          </p:cNvPr>
          <p:cNvSpPr txBox="1"/>
          <p:nvPr/>
        </p:nvSpPr>
        <p:spPr>
          <a:xfrm>
            <a:off x="8033175" y="6192899"/>
            <a:ext cx="276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Middleware installers</a:t>
            </a:r>
          </a:p>
        </p:txBody>
      </p:sp>
    </p:spTree>
    <p:extLst>
      <p:ext uri="{BB962C8B-B14F-4D97-AF65-F5344CB8AC3E}">
        <p14:creationId xmlns:p14="http://schemas.microsoft.com/office/powerpoint/2010/main" val="3505078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14" y="2034544"/>
            <a:ext cx="5814558" cy="48234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3300" dirty="0"/>
              <a:t>Server middleware installer (CS Installer)</a:t>
            </a:r>
          </a:p>
          <a:p>
            <a:pPr lvl="2"/>
            <a:r>
              <a:rPr lang="en-US" sz="2900" dirty="0"/>
              <a:t>Need to enter MySQL credentials at installation.</a:t>
            </a:r>
          </a:p>
          <a:p>
            <a:pPr lvl="2"/>
            <a:r>
              <a:rPr lang="en-US" sz="2900" dirty="0"/>
              <a:t>This will install following server services.</a:t>
            </a:r>
          </a:p>
          <a:p>
            <a:pPr lvl="3"/>
            <a:r>
              <a:rPr lang="en-US" sz="2500" dirty="0"/>
              <a:t>Mail watcher</a:t>
            </a:r>
          </a:p>
          <a:p>
            <a:pPr lvl="3"/>
            <a:r>
              <a:rPr lang="en-US" sz="2500" dirty="0"/>
              <a:t>Data watcher</a:t>
            </a:r>
          </a:p>
          <a:p>
            <a:pPr lvl="3"/>
            <a:r>
              <a:rPr lang="en-US" sz="2500" dirty="0"/>
              <a:t>Notification</a:t>
            </a:r>
          </a:p>
          <a:p>
            <a:pPr lvl="2"/>
            <a:r>
              <a:rPr lang="en-US" sz="2900" dirty="0"/>
              <a:t>This will also install following middleware services.</a:t>
            </a:r>
          </a:p>
          <a:p>
            <a:pPr lvl="3"/>
            <a:r>
              <a:rPr lang="en-US" sz="2500" dirty="0"/>
              <a:t>SignalR client</a:t>
            </a:r>
          </a:p>
          <a:p>
            <a:pPr lvl="3"/>
            <a:r>
              <a:rPr lang="en-US" sz="2500" dirty="0"/>
              <a:t>Data pull</a:t>
            </a:r>
          </a:p>
          <a:p>
            <a:pPr lvl="3"/>
            <a:r>
              <a:rPr lang="en-US" sz="2500" dirty="0"/>
              <a:t>Data push</a:t>
            </a:r>
          </a:p>
          <a:p>
            <a:pPr lvl="3"/>
            <a:r>
              <a:rPr lang="en-US" sz="2500" dirty="0"/>
              <a:t>Data acquisition</a:t>
            </a:r>
          </a:p>
          <a:p>
            <a:pPr lvl="3"/>
            <a:r>
              <a:rPr lang="en-US" sz="2500" dirty="0"/>
              <a:t>RS485</a:t>
            </a:r>
          </a:p>
          <a:p>
            <a:pPr lvl="2"/>
            <a:r>
              <a:rPr lang="en-US" sz="2900" dirty="0"/>
              <a:t>This will also install client license tool.</a:t>
            </a:r>
          </a:p>
        </p:txBody>
      </p:sp>
    </p:spTree>
    <p:extLst>
      <p:ext uri="{BB962C8B-B14F-4D97-AF65-F5344CB8AC3E}">
        <p14:creationId xmlns:p14="http://schemas.microsoft.com/office/powerpoint/2010/main" val="315776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677" y="1935922"/>
            <a:ext cx="5651072" cy="4922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1900" dirty="0"/>
              <a:t>Local PC middleware installer (Local PC Installer)</a:t>
            </a:r>
          </a:p>
          <a:p>
            <a:pPr lvl="2"/>
            <a:r>
              <a:rPr lang="en-US" sz="1700" dirty="0"/>
              <a:t>Need to enter MySQL credentials at installation.</a:t>
            </a:r>
          </a:p>
          <a:p>
            <a:pPr lvl="2"/>
            <a:r>
              <a:rPr lang="en-US" sz="1700" dirty="0"/>
              <a:t>If middleware is to be installed to a separate server (not in the IIS configured one), this installer is used.</a:t>
            </a:r>
          </a:p>
          <a:p>
            <a:pPr lvl="2"/>
            <a:r>
              <a:rPr lang="en-US" sz="1700" dirty="0"/>
              <a:t>This will install following middleware services.</a:t>
            </a:r>
          </a:p>
          <a:p>
            <a:pPr lvl="3"/>
            <a:r>
              <a:rPr lang="en-US" sz="1500" dirty="0"/>
              <a:t>SignalR client</a:t>
            </a:r>
          </a:p>
          <a:p>
            <a:pPr lvl="3"/>
            <a:r>
              <a:rPr lang="en-US" sz="1500" dirty="0"/>
              <a:t>Data pull</a:t>
            </a:r>
          </a:p>
          <a:p>
            <a:pPr lvl="3"/>
            <a:r>
              <a:rPr lang="en-US" sz="1500" dirty="0"/>
              <a:t>Data push</a:t>
            </a:r>
          </a:p>
          <a:p>
            <a:pPr lvl="3"/>
            <a:r>
              <a:rPr lang="en-US" sz="1500" dirty="0"/>
              <a:t>Data acquisition</a:t>
            </a:r>
          </a:p>
          <a:p>
            <a:pPr lvl="3"/>
            <a:r>
              <a:rPr lang="en-US" sz="1500" dirty="0"/>
              <a:t>RS485</a:t>
            </a:r>
          </a:p>
        </p:txBody>
      </p:sp>
    </p:spTree>
    <p:extLst>
      <p:ext uri="{BB962C8B-B14F-4D97-AF65-F5344CB8AC3E}">
        <p14:creationId xmlns:p14="http://schemas.microsoft.com/office/powerpoint/2010/main" val="1002010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1A6-6C9F-4100-8513-99FE9E855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945390" cy="2677648"/>
          </a:xfrm>
        </p:spPr>
        <p:txBody>
          <a:bodyPr/>
          <a:lstStyle/>
          <a:p>
            <a:r>
              <a:rPr lang="en-US" altLang="ja-JP" dirty="0"/>
              <a:t>System</a:t>
            </a:r>
            <a:br>
              <a:rPr lang="en-US" altLang="ja-JP" dirty="0"/>
            </a:br>
            <a:r>
              <a:rPr lang="en-US" altLang="ja-JP" dirty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6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2807"/>
            <a:ext cx="8825659" cy="4362275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/>
              <a:t>Following parts are there for system configuration.</a:t>
            </a:r>
            <a:endParaRPr lang="en-US" sz="2000" dirty="0"/>
          </a:p>
          <a:p>
            <a:pPr lvl="1"/>
            <a:r>
              <a:rPr lang="en-US" altLang="ja-JP" sz="1800" dirty="0"/>
              <a:t>License management</a:t>
            </a:r>
          </a:p>
          <a:p>
            <a:pPr lvl="2"/>
            <a:r>
              <a:rPr lang="en-US" altLang="ja-JP" sz="1600" dirty="0"/>
              <a:t>Client license tool</a:t>
            </a:r>
          </a:p>
          <a:p>
            <a:pPr lvl="2"/>
            <a:r>
              <a:rPr lang="en-US" altLang="ja-JP" sz="1600" dirty="0"/>
              <a:t>Admin license tool</a:t>
            </a:r>
          </a:p>
          <a:p>
            <a:pPr lvl="1"/>
            <a:r>
              <a:rPr lang="en-US" altLang="ja-JP" sz="1800" dirty="0"/>
              <a:t>Device</a:t>
            </a:r>
          </a:p>
          <a:p>
            <a:pPr lvl="2"/>
            <a:r>
              <a:rPr lang="en-US" sz="1600" dirty="0"/>
              <a:t>CS1100</a:t>
            </a:r>
          </a:p>
          <a:p>
            <a:pPr lvl="2"/>
            <a:r>
              <a:rPr lang="en-US" sz="1600" dirty="0"/>
              <a:t>RS485</a:t>
            </a:r>
          </a:p>
          <a:p>
            <a:pPr lvl="2"/>
            <a:r>
              <a:rPr lang="en-US" altLang="ja-JP" sz="1600" dirty="0"/>
              <a:t>Tower light</a:t>
            </a:r>
          </a:p>
          <a:p>
            <a:pPr lvl="2"/>
            <a:r>
              <a:rPr lang="en-US" altLang="ja-JP" sz="1600" dirty="0"/>
              <a:t>IP</a:t>
            </a:r>
            <a:r>
              <a:rPr lang="ja-JP" altLang="en-US" sz="1600" dirty="0"/>
              <a:t> </a:t>
            </a:r>
            <a:r>
              <a:rPr lang="en-US" altLang="ja-JP" sz="1600" dirty="0"/>
              <a:t>camera</a:t>
            </a:r>
          </a:p>
          <a:p>
            <a:pPr lvl="1"/>
            <a:r>
              <a:rPr lang="en-US" altLang="ja-JP" sz="1800" dirty="0"/>
              <a:t>Configuration tools</a:t>
            </a:r>
          </a:p>
          <a:p>
            <a:pPr lvl="2"/>
            <a:r>
              <a:rPr lang="en-US" altLang="ja-JP" sz="1600" dirty="0"/>
              <a:t>Server</a:t>
            </a:r>
          </a:p>
          <a:p>
            <a:pPr lvl="2"/>
            <a:r>
              <a:rPr lang="en-US" altLang="ja-JP" sz="1600" dirty="0"/>
              <a:t>Local PC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2403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12392" cy="11659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System Configuration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(License Management – Client License Tool)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0" y="2184012"/>
            <a:ext cx="6072776" cy="41910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This is the tool needed for license management, from client’s side.</a:t>
            </a:r>
          </a:p>
          <a:p>
            <a:endParaRPr lang="en-US" sz="1800" dirty="0">
              <a:solidFill>
                <a:srgbClr val="FFFFFE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This is installed from middleware installer (CS Installer).</a:t>
            </a:r>
          </a:p>
          <a:p>
            <a:endParaRPr lang="en-US" sz="2000" dirty="0">
              <a:solidFill>
                <a:srgbClr val="FFFFFE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For details of this tool,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Let’s refer user manual’s ‘2.25 SOSWalker – Client License Tool’ section.</a:t>
            </a:r>
          </a:p>
          <a:p>
            <a:pPr lvl="1"/>
            <a:endParaRPr lang="en-US" sz="1800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0146" y="462295"/>
            <a:ext cx="3518434" cy="2607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034" y="3708649"/>
            <a:ext cx="3512657" cy="2602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8863082" y="30502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Generate 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731753" y="6320263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license info</a:t>
            </a:r>
          </a:p>
        </p:txBody>
      </p:sp>
    </p:spTree>
    <p:extLst>
      <p:ext uri="{BB962C8B-B14F-4D97-AF65-F5344CB8AC3E}">
        <p14:creationId xmlns:p14="http://schemas.microsoft.com/office/powerpoint/2010/main" val="389696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8" y="1493786"/>
            <a:ext cx="10469460" cy="706964"/>
          </a:xfrm>
        </p:spPr>
        <p:txBody>
          <a:bodyPr/>
          <a:lstStyle/>
          <a:p>
            <a:r>
              <a:rPr lang="en-US" altLang="ja-JP" dirty="0"/>
              <a:t>System Configuration</a:t>
            </a:r>
            <a:br>
              <a:rPr lang="en-US" altLang="ja-JP" dirty="0"/>
            </a:br>
            <a:r>
              <a:rPr lang="en-US" altLang="ja-JP" dirty="0"/>
              <a:t>(License Management</a:t>
            </a:r>
            <a:r>
              <a:rPr lang="ja-JP" altLang="en-US" sz="3600" dirty="0"/>
              <a:t> </a:t>
            </a:r>
            <a:r>
              <a:rPr lang="en-US" altLang="ja-JP" sz="3600" dirty="0"/>
              <a:t>– Admin License Tool)</a:t>
            </a:r>
            <a:br>
              <a:rPr lang="en-US" altLang="ja-JP" sz="3600" dirty="0"/>
            </a:br>
            <a:r>
              <a:rPr lang="en-US" altLang="ja-JP" sz="3600" dirty="0"/>
              <a:t> </a:t>
            </a:r>
            <a:br>
              <a:rPr lang="en-US" altLang="ja-JP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This is the tool needed for license management, from Suga administrator’s side.</a:t>
            </a:r>
          </a:p>
          <a:p>
            <a:endParaRPr lang="en-US" altLang="ja-JP" sz="1800" dirty="0"/>
          </a:p>
          <a:p>
            <a:r>
              <a:rPr lang="en-US" altLang="ja-JP" sz="2000" dirty="0"/>
              <a:t>As this is a tool related to Suga administrator, no need to configure at the client’s side.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8799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12392" cy="11659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System Configuration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(Device – CS1100)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62" y="1981200"/>
            <a:ext cx="6072776" cy="41910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Configuration steps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Physically connect sensor to CS1100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Connect to network assigning an IP address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Do settings in CS1100 side</a:t>
            </a:r>
          </a:p>
          <a:p>
            <a:pPr marL="0" indent="0">
              <a:buNone/>
            </a:pPr>
            <a:endParaRPr lang="en-US" sz="2000" dirty="0">
              <a:solidFill>
                <a:srgbClr val="FFFFFE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For settings in CS1100 side,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Refer user manual’s ‘5 Appendix C. CS500/1100 Configurations’ section.</a:t>
            </a:r>
          </a:p>
          <a:p>
            <a:pPr lvl="1"/>
            <a:endParaRPr lang="en-US" sz="1800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2832" y="491627"/>
            <a:ext cx="2887978" cy="2887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12072"/>
          <a:stretch/>
        </p:blipFill>
        <p:spPr>
          <a:xfrm>
            <a:off x="7302832" y="3655500"/>
            <a:ext cx="4255380" cy="2590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10224176" y="248233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CS1100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542741" y="6246002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CS1100 settings</a:t>
            </a:r>
          </a:p>
        </p:txBody>
      </p:sp>
    </p:spTree>
    <p:extLst>
      <p:ext uri="{BB962C8B-B14F-4D97-AF65-F5344CB8AC3E}">
        <p14:creationId xmlns:p14="http://schemas.microsoft.com/office/powerpoint/2010/main" val="39225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ja-JP" sz="4000" dirty="0"/>
              <a:t>System Configuration</a:t>
            </a:r>
            <a:br>
              <a:rPr lang="en-US" altLang="ja-JP" sz="4000" dirty="0"/>
            </a:br>
            <a:r>
              <a:rPr lang="en-US" altLang="ja-JP" sz="4000" dirty="0"/>
              <a:t>(Device</a:t>
            </a:r>
            <a:r>
              <a:rPr lang="ja-JP" altLang="en-US" sz="4000" dirty="0"/>
              <a:t> </a:t>
            </a:r>
            <a:r>
              <a:rPr lang="en-US" altLang="ja-JP" sz="4000" dirty="0"/>
              <a:t>– RS485)</a:t>
            </a:r>
            <a:br>
              <a:rPr lang="en-US" altLang="ja-JP" sz="4000" dirty="0"/>
            </a:br>
            <a:r>
              <a:rPr lang="en-US" altLang="ja-JP" sz="900" dirty="0"/>
              <a:t> </a:t>
            </a:r>
            <a:br>
              <a:rPr lang="en-US" altLang="ja-JP" sz="900" dirty="0"/>
            </a:br>
            <a:endParaRPr lang="en-US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Configuration steps</a:t>
            </a:r>
          </a:p>
          <a:p>
            <a:pPr lvl="1"/>
            <a:r>
              <a:rPr lang="en-US" altLang="ja-JP" dirty="0"/>
              <a:t>RS485 sensor’s hardware setup</a:t>
            </a:r>
          </a:p>
          <a:p>
            <a:pPr lvl="1"/>
            <a:r>
              <a:rPr lang="en-US" altLang="ja-JP" dirty="0"/>
              <a:t>Physically connect sensor to local PC</a:t>
            </a:r>
          </a:p>
          <a:p>
            <a:pPr lvl="1"/>
            <a:r>
              <a:rPr lang="en-US" altLang="ja-JP" dirty="0"/>
              <a:t>Do settings in local PC side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9F09-3F67-4B59-8631-C84C1782A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r="7285" b="1"/>
          <a:stretch/>
        </p:blipFill>
        <p:spPr>
          <a:xfrm>
            <a:off x="6467631" y="2290195"/>
            <a:ext cx="2421752" cy="3552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6B9B1-9F08-4B4C-9A11-989F89C2A8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571"/>
          <a:stretch/>
        </p:blipFill>
        <p:spPr>
          <a:xfrm>
            <a:off x="9053107" y="2290193"/>
            <a:ext cx="2565645" cy="35529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153AF-2E3D-4658-9E47-BF2485294DFA}"/>
              </a:ext>
            </a:extLst>
          </p:cNvPr>
          <p:cNvSpPr txBox="1"/>
          <p:nvPr/>
        </p:nvSpPr>
        <p:spPr>
          <a:xfrm>
            <a:off x="6903335" y="5851504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dirty="0"/>
              <a:t>RS485 sensor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18D73-5FA3-49C2-AB95-B2C243A55491}"/>
              </a:ext>
            </a:extLst>
          </p:cNvPr>
          <p:cNvSpPr txBox="1"/>
          <p:nvPr/>
        </p:nvSpPr>
        <p:spPr>
          <a:xfrm>
            <a:off x="9492673" y="585236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dirty="0"/>
              <a:t>RS485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0" y="823784"/>
            <a:ext cx="3305351" cy="52121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E"/>
                </a:solidFill>
              </a:rPr>
              <a:t>SOSWalker Special Features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77" y="774449"/>
            <a:ext cx="6860599" cy="367399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Real-time monitoring of multiple sites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Data of many CS1100 devices displayed in one UI.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Data displayed is real-time and includes statuses, data &amp; notifications.</a:t>
            </a:r>
          </a:p>
          <a:p>
            <a:pPr lvl="1"/>
            <a:endParaRPr lang="en-US" sz="1800" dirty="0">
              <a:solidFill>
                <a:srgbClr val="FFFFFE"/>
              </a:solidFill>
            </a:endParaRPr>
          </a:p>
          <a:p>
            <a:r>
              <a:rPr lang="en-US" sz="2000" dirty="0">
                <a:solidFill>
                  <a:srgbClr val="FFFFFE"/>
                </a:solidFill>
              </a:rPr>
              <a:t>Efficient management of data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Sensor data is automatically saved in server.</a:t>
            </a:r>
          </a:p>
          <a:p>
            <a:pPr lvl="1"/>
            <a:r>
              <a:rPr lang="en-US" sz="1800" dirty="0">
                <a:solidFill>
                  <a:srgbClr val="FFFFFE"/>
                </a:solidFill>
              </a:rPr>
              <a:t>Data collection and displaying are customizable according to the user’s preference.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/>
        </p:blipFill>
        <p:spPr>
          <a:xfrm>
            <a:off x="4433477" y="4188707"/>
            <a:ext cx="3305351" cy="1636148"/>
          </a:xfrm>
          <a:prstGeom prst="roundRect">
            <a:avLst>
              <a:gd name="adj" fmla="val 1858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/>
        </p:blipFill>
        <p:spPr>
          <a:xfrm>
            <a:off x="7988725" y="4188706"/>
            <a:ext cx="3305351" cy="1636148"/>
          </a:xfrm>
          <a:prstGeom prst="roundRect">
            <a:avLst>
              <a:gd name="adj" fmla="val 1858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BBA54-A949-4450-ACCD-34EBCFB4070C}"/>
              </a:ext>
            </a:extLst>
          </p:cNvPr>
          <p:cNvSpPr txBox="1"/>
          <p:nvPr/>
        </p:nvSpPr>
        <p:spPr>
          <a:xfrm>
            <a:off x="5377694" y="5834185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CF590-BDBA-4790-8E8E-0AC5BF4717DE}"/>
              </a:ext>
            </a:extLst>
          </p:cNvPr>
          <p:cNvSpPr txBox="1"/>
          <p:nvPr/>
        </p:nvSpPr>
        <p:spPr>
          <a:xfrm>
            <a:off x="8537572" y="5832018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(Real-time)</a:t>
            </a:r>
          </a:p>
        </p:txBody>
      </p:sp>
    </p:spTree>
    <p:extLst>
      <p:ext uri="{BB962C8B-B14F-4D97-AF65-F5344CB8AC3E}">
        <p14:creationId xmlns:p14="http://schemas.microsoft.com/office/powerpoint/2010/main" val="426981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ja-JP" sz="4000" dirty="0"/>
              <a:t>System Configuration</a:t>
            </a:r>
            <a:br>
              <a:rPr lang="en-US" altLang="ja-JP" sz="4000" dirty="0"/>
            </a:br>
            <a:r>
              <a:rPr lang="en-US" altLang="ja-JP" sz="4000" dirty="0"/>
              <a:t>(Device</a:t>
            </a:r>
            <a:r>
              <a:rPr lang="ja-JP" altLang="en-US" sz="4000" dirty="0"/>
              <a:t> </a:t>
            </a:r>
            <a:r>
              <a:rPr lang="en-US" altLang="ja-JP" sz="4000" dirty="0"/>
              <a:t>– Tower Light)</a:t>
            </a:r>
            <a:br>
              <a:rPr lang="en-US" altLang="ja-JP" sz="4000" dirty="0"/>
            </a:br>
            <a:r>
              <a:rPr lang="en-US" altLang="ja-JP" sz="900" dirty="0"/>
              <a:t> </a:t>
            </a:r>
            <a:br>
              <a:rPr lang="en-US" altLang="ja-JP" sz="900" dirty="0"/>
            </a:br>
            <a:endParaRPr lang="en-US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altLang="ja-JP" dirty="0"/>
              <a:t>Configuration steps</a:t>
            </a:r>
          </a:p>
          <a:p>
            <a:pPr lvl="1"/>
            <a:r>
              <a:rPr lang="en-US" altLang="ja-JP" dirty="0"/>
              <a:t>Connect to network assigning an IP address</a:t>
            </a:r>
          </a:p>
          <a:p>
            <a:pPr lvl="1"/>
            <a:r>
              <a:rPr lang="en-US" altLang="ja-JP" dirty="0"/>
              <a:t>Do settings in tower light side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6B9B1-9F08-4B4C-9A11-989F89C2A8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649" y="2688843"/>
            <a:ext cx="5843104" cy="28950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818D73-5FA3-49C2-AB95-B2C243A55491}"/>
              </a:ext>
            </a:extLst>
          </p:cNvPr>
          <p:cNvSpPr txBox="1"/>
          <p:nvPr/>
        </p:nvSpPr>
        <p:spPr>
          <a:xfrm>
            <a:off x="7582900" y="5592265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dirty="0"/>
              <a:t>Tower light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2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A28C39-36B9-443C-AC48-7E48CFB2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79" y="634513"/>
            <a:ext cx="4461934" cy="1931373"/>
          </a:xfrm>
        </p:spPr>
        <p:txBody>
          <a:bodyPr/>
          <a:lstStyle/>
          <a:p>
            <a:r>
              <a:rPr lang="en-US" dirty="0"/>
              <a:t>System</a:t>
            </a:r>
            <a:br>
              <a:rPr lang="en-US" dirty="0"/>
            </a:br>
            <a:r>
              <a:rPr lang="en-US" dirty="0"/>
              <a:t>Configuration</a:t>
            </a:r>
            <a:br>
              <a:rPr lang="en-US" dirty="0"/>
            </a:br>
            <a:r>
              <a:rPr lang="en-US" dirty="0"/>
              <a:t>(Device – IP Camera)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E37DD9-3A8C-4B48-8D3B-4F750C8AF2F9}"/>
              </a:ext>
            </a:extLst>
          </p:cNvPr>
          <p:cNvSpPr txBox="1">
            <a:spLocks/>
          </p:cNvSpPr>
          <p:nvPr/>
        </p:nvSpPr>
        <p:spPr>
          <a:xfrm>
            <a:off x="614518" y="3105690"/>
            <a:ext cx="4371230" cy="284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</a:rPr>
              <a:t>Configuration steps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Connect to network assigning an IP address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Do settings in IP camera side</a:t>
            </a:r>
          </a:p>
          <a:p>
            <a:endParaRPr lang="en-US" altLang="ja-JP" dirty="0">
              <a:solidFill>
                <a:schemeClr val="bg1"/>
              </a:solidFill>
            </a:endParaRP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AFA44-58B1-4A83-BE2C-20398EEBBD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94607" y="1247889"/>
            <a:ext cx="6391533" cy="4362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ED8FC-8F36-475D-BEFD-3E5543E3B01B}"/>
              </a:ext>
            </a:extLst>
          </p:cNvPr>
          <p:cNvSpPr txBox="1"/>
          <p:nvPr/>
        </p:nvSpPr>
        <p:spPr>
          <a:xfrm>
            <a:off x="7248877" y="5624577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IP camera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1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0" y="931723"/>
            <a:ext cx="9695176" cy="706964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System Configuration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(Configuration Tool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– Server)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172" y="1990451"/>
            <a:ext cx="6087300" cy="4779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1700" dirty="0"/>
              <a:t>Tool’s functionalities</a:t>
            </a:r>
          </a:p>
          <a:p>
            <a:pPr lvl="2"/>
            <a:r>
              <a:rPr lang="en-US" altLang="ja-JP" sz="1700" dirty="0"/>
              <a:t>Service start</a:t>
            </a:r>
            <a:r>
              <a:rPr lang="ja-JP" altLang="en-US" sz="1700" dirty="0"/>
              <a:t> </a:t>
            </a:r>
            <a:r>
              <a:rPr lang="en-US" altLang="ja-JP" sz="1700" dirty="0"/>
              <a:t>/ stop</a:t>
            </a:r>
            <a:r>
              <a:rPr lang="ja-JP" altLang="en-US" sz="1700" dirty="0"/>
              <a:t> </a:t>
            </a:r>
            <a:r>
              <a:rPr lang="en-US" altLang="ja-JP" sz="1700" dirty="0"/>
              <a:t>(server and middleware)</a:t>
            </a:r>
          </a:p>
          <a:p>
            <a:pPr lvl="2"/>
            <a:r>
              <a:rPr lang="en-US" altLang="ja-JP" sz="1700" dirty="0"/>
              <a:t>System-wide log level settings</a:t>
            </a:r>
          </a:p>
          <a:p>
            <a:pPr lvl="2"/>
            <a:r>
              <a:rPr lang="en-US" altLang="ja-JP" sz="1700" dirty="0"/>
              <a:t>System related configurations</a:t>
            </a:r>
            <a:endParaRPr lang="en-US" sz="1700" dirty="0"/>
          </a:p>
          <a:p>
            <a:pPr lvl="3"/>
            <a:r>
              <a:rPr lang="en-US" sz="1500" dirty="0"/>
              <a:t>Server</a:t>
            </a:r>
          </a:p>
          <a:p>
            <a:pPr lvl="3"/>
            <a:r>
              <a:rPr lang="en-US" sz="1500" dirty="0"/>
              <a:t>Middleware</a:t>
            </a:r>
          </a:p>
          <a:p>
            <a:pPr lvl="3"/>
            <a:r>
              <a:rPr lang="en-US" altLang="ja-JP" sz="1500" dirty="0"/>
              <a:t>Notification service</a:t>
            </a:r>
            <a:endParaRPr lang="en-US" sz="1500" dirty="0"/>
          </a:p>
          <a:p>
            <a:pPr lvl="3"/>
            <a:r>
              <a:rPr lang="en-US" altLang="ja-JP" sz="1500" dirty="0"/>
              <a:t>Mail watcher</a:t>
            </a:r>
            <a:endParaRPr lang="en-US" sz="1500" dirty="0"/>
          </a:p>
          <a:p>
            <a:pPr lvl="3"/>
            <a:r>
              <a:rPr lang="en-US" sz="1500" dirty="0"/>
              <a:t>RS485</a:t>
            </a:r>
          </a:p>
          <a:p>
            <a:pPr lvl="3"/>
            <a:r>
              <a:rPr lang="en-US" altLang="ja-JP" sz="1500" dirty="0"/>
              <a:t>Polling frequencies</a:t>
            </a:r>
            <a:r>
              <a:rPr lang="ja-JP" altLang="en-US" sz="1500" dirty="0"/>
              <a:t> </a:t>
            </a:r>
            <a:r>
              <a:rPr lang="en-US" altLang="ja-JP" sz="1500" dirty="0"/>
              <a:t>(server and middleware)</a:t>
            </a:r>
            <a:endParaRPr lang="en-US" sz="1500" dirty="0"/>
          </a:p>
          <a:p>
            <a:pPr lvl="2"/>
            <a:r>
              <a:rPr lang="en-US" altLang="ja-JP" sz="1700" dirty="0"/>
              <a:t>For details, refer user manual’s ‘2.24 SOSWalker Configuration Tool‘ section.</a:t>
            </a: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394" y="2634199"/>
            <a:ext cx="5765559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3C961-5F58-4D62-8664-23573856DA1A}"/>
              </a:ext>
            </a:extLst>
          </p:cNvPr>
          <p:cNvSpPr txBox="1"/>
          <p:nvPr/>
        </p:nvSpPr>
        <p:spPr>
          <a:xfrm>
            <a:off x="6429343" y="5848770"/>
            <a:ext cx="46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SOSWalker configuration tool (server)</a:t>
            </a:r>
          </a:p>
        </p:txBody>
      </p:sp>
    </p:spTree>
    <p:extLst>
      <p:ext uri="{BB962C8B-B14F-4D97-AF65-F5344CB8AC3E}">
        <p14:creationId xmlns:p14="http://schemas.microsoft.com/office/powerpoint/2010/main" val="3757834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0" y="931723"/>
            <a:ext cx="9695176" cy="706964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System Configuration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(Configuration Tool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– Middleware)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6" y="2208566"/>
            <a:ext cx="6045355" cy="4227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1700" dirty="0"/>
              <a:t>Tool’s functionalities</a:t>
            </a:r>
          </a:p>
          <a:p>
            <a:pPr lvl="2"/>
            <a:r>
              <a:rPr lang="en-US" altLang="ja-JP" sz="1700" dirty="0"/>
              <a:t>Service start / stop (middleware only)</a:t>
            </a:r>
          </a:p>
          <a:p>
            <a:pPr lvl="2"/>
            <a:r>
              <a:rPr lang="en-US" altLang="ja-JP" sz="1700" dirty="0"/>
              <a:t>System-wide log level settings</a:t>
            </a:r>
          </a:p>
          <a:p>
            <a:pPr lvl="2"/>
            <a:r>
              <a:rPr lang="en-US" altLang="ja-JP" sz="1700" dirty="0"/>
              <a:t>System related configurations</a:t>
            </a:r>
          </a:p>
          <a:p>
            <a:pPr lvl="3"/>
            <a:r>
              <a:rPr lang="en-US" sz="1500" dirty="0"/>
              <a:t>Middleware</a:t>
            </a:r>
          </a:p>
          <a:p>
            <a:pPr lvl="3"/>
            <a:r>
              <a:rPr lang="en-US" sz="1500" dirty="0"/>
              <a:t>RS485</a:t>
            </a:r>
          </a:p>
          <a:p>
            <a:pPr lvl="3"/>
            <a:r>
              <a:rPr lang="en-US" altLang="ja-JP" sz="1500" dirty="0"/>
              <a:t>Polling frequencies (middleware only)</a:t>
            </a:r>
            <a:endParaRPr lang="en-US" sz="1500" dirty="0"/>
          </a:p>
          <a:p>
            <a:pPr lvl="2"/>
            <a:r>
              <a:rPr lang="en-US" altLang="ja-JP" sz="1700" dirty="0"/>
              <a:t>For details, refer user manual’s ‘2.24 SOSWalker Configuration Tool‘ section.</a:t>
            </a:r>
          </a:p>
          <a:p>
            <a:pPr lvl="2"/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493" y="2634199"/>
            <a:ext cx="5741360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3C961-5F58-4D62-8664-23573856DA1A}"/>
              </a:ext>
            </a:extLst>
          </p:cNvPr>
          <p:cNvSpPr txBox="1"/>
          <p:nvPr/>
        </p:nvSpPr>
        <p:spPr>
          <a:xfrm>
            <a:off x="6320286" y="5848770"/>
            <a:ext cx="491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SOSWalker configuration tool (local </a:t>
            </a:r>
            <a:r>
              <a:rPr lang="en-US" altLang="ja-JP" dirty="0"/>
              <a:t>PC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417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5F5258-2E36-479B-AC5F-AA1FFDBDA18D}"/>
              </a:ext>
            </a:extLst>
          </p:cNvPr>
          <p:cNvSpPr/>
          <p:nvPr/>
        </p:nvSpPr>
        <p:spPr>
          <a:xfrm>
            <a:off x="3963334" y="3872402"/>
            <a:ext cx="4246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655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SOSWalker Special Features (Statuses)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E"/>
                </a:solidFill>
              </a:rPr>
              <a:t>Monitoring device status and connection status</a:t>
            </a:r>
          </a:p>
          <a:p>
            <a:pPr lvl="1"/>
            <a:r>
              <a:rPr lang="en-US" sz="2400" dirty="0">
                <a:solidFill>
                  <a:srgbClr val="FFFFFE"/>
                </a:solidFill>
              </a:rPr>
              <a:t>Status of CS1100 and sensors</a:t>
            </a:r>
          </a:p>
          <a:p>
            <a:pPr lvl="1"/>
            <a:r>
              <a:rPr lang="en-US" sz="2400" dirty="0">
                <a:solidFill>
                  <a:srgbClr val="FFFFFE"/>
                </a:solidFill>
              </a:rPr>
              <a:t>Connection of devices and local PCs</a:t>
            </a:r>
          </a:p>
          <a:p>
            <a:pPr lvl="1"/>
            <a:r>
              <a:rPr lang="en-US" sz="2400" dirty="0">
                <a:solidFill>
                  <a:srgbClr val="FFFFFE"/>
                </a:solidFill>
              </a:rPr>
              <a:t>Status of the whole system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671" y="1474553"/>
            <a:ext cx="4112426" cy="1928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3223" y="4261640"/>
            <a:ext cx="4075322" cy="1227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8678356" y="3403139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Device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7878813" y="5520167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PC connection status</a:t>
            </a:r>
          </a:p>
        </p:txBody>
      </p:sp>
    </p:spTree>
    <p:extLst>
      <p:ext uri="{BB962C8B-B14F-4D97-AF65-F5344CB8AC3E}">
        <p14:creationId xmlns:p14="http://schemas.microsoft.com/office/powerpoint/2010/main" val="423565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74DE62C-1444-4E9B-BC48-CA6880E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32B7868-881B-4B4F-96E9-6E714768B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56AC0C9-AEF1-443B-A64F-B05A01B68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628932" y="402165"/>
            <a:ext cx="7139732" cy="6053670"/>
          </a:xfrm>
          <a:custGeom>
            <a:avLst/>
            <a:gdLst>
              <a:gd name="connsiteX0" fmla="*/ 1097 w 7139732"/>
              <a:gd name="connsiteY0" fmla="*/ 0 h 6053670"/>
              <a:gd name="connsiteX1" fmla="*/ 1084479 w 7139732"/>
              <a:gd name="connsiteY1" fmla="*/ 0 h 6053670"/>
              <a:gd name="connsiteX2" fmla="*/ 1254558 w 7139732"/>
              <a:gd name="connsiteY2" fmla="*/ 0 h 6053670"/>
              <a:gd name="connsiteX3" fmla="*/ 7139732 w 7139732"/>
              <a:gd name="connsiteY3" fmla="*/ 0 h 6053670"/>
              <a:gd name="connsiteX4" fmla="*/ 7139732 w 7139732"/>
              <a:gd name="connsiteY4" fmla="*/ 6053670 h 6053670"/>
              <a:gd name="connsiteX5" fmla="*/ 1249854 w 7139732"/>
              <a:gd name="connsiteY5" fmla="*/ 6053670 h 6053670"/>
              <a:gd name="connsiteX6" fmla="*/ 1084479 w 7139732"/>
              <a:gd name="connsiteY6" fmla="*/ 6053670 h 6053670"/>
              <a:gd name="connsiteX7" fmla="*/ 0 w 7139732"/>
              <a:gd name="connsiteY7" fmla="*/ 6053670 h 6053670"/>
              <a:gd name="connsiteX8" fmla="*/ 5488 w 7139732"/>
              <a:gd name="connsiteY8" fmla="*/ 6017954 h 6053670"/>
              <a:gd name="connsiteX9" fmla="*/ 21641 w 7139732"/>
              <a:gd name="connsiteY9" fmla="*/ 5913225 h 6053670"/>
              <a:gd name="connsiteX10" fmla="*/ 32932 w 7139732"/>
              <a:gd name="connsiteY10" fmla="*/ 5836949 h 6053670"/>
              <a:gd name="connsiteX11" fmla="*/ 44850 w 7139732"/>
              <a:gd name="connsiteY11" fmla="*/ 5746144 h 6053670"/>
              <a:gd name="connsiteX12" fmla="*/ 59121 w 7139732"/>
              <a:gd name="connsiteY12" fmla="*/ 5638388 h 6053670"/>
              <a:gd name="connsiteX13" fmla="*/ 74175 w 7139732"/>
              <a:gd name="connsiteY13" fmla="*/ 5519131 h 6053670"/>
              <a:gd name="connsiteX14" fmla="*/ 90014 w 7139732"/>
              <a:gd name="connsiteY14" fmla="*/ 5384740 h 6053670"/>
              <a:gd name="connsiteX15" fmla="*/ 106794 w 7139732"/>
              <a:gd name="connsiteY15" fmla="*/ 5238241 h 6053670"/>
              <a:gd name="connsiteX16" fmla="*/ 123574 w 7139732"/>
              <a:gd name="connsiteY16" fmla="*/ 5079029 h 6053670"/>
              <a:gd name="connsiteX17" fmla="*/ 140667 w 7139732"/>
              <a:gd name="connsiteY17" fmla="*/ 4909527 h 6053670"/>
              <a:gd name="connsiteX18" fmla="*/ 156506 w 7139732"/>
              <a:gd name="connsiteY18" fmla="*/ 4726706 h 6053670"/>
              <a:gd name="connsiteX19" fmla="*/ 171717 w 7139732"/>
              <a:gd name="connsiteY19" fmla="*/ 4535410 h 6053670"/>
              <a:gd name="connsiteX20" fmla="*/ 185518 w 7139732"/>
              <a:gd name="connsiteY20" fmla="*/ 4333217 h 6053670"/>
              <a:gd name="connsiteX21" fmla="*/ 198690 w 7139732"/>
              <a:gd name="connsiteY21" fmla="*/ 4122549 h 6053670"/>
              <a:gd name="connsiteX22" fmla="*/ 211079 w 7139732"/>
              <a:gd name="connsiteY22" fmla="*/ 3902801 h 6053670"/>
              <a:gd name="connsiteX23" fmla="*/ 215470 w 7139732"/>
              <a:gd name="connsiteY23" fmla="*/ 3790203 h 6053670"/>
              <a:gd name="connsiteX24" fmla="*/ 220332 w 7139732"/>
              <a:gd name="connsiteY24" fmla="*/ 3675183 h 6053670"/>
              <a:gd name="connsiteX25" fmla="*/ 224879 w 7139732"/>
              <a:gd name="connsiteY25" fmla="*/ 3558347 h 6053670"/>
              <a:gd name="connsiteX26" fmla="*/ 227859 w 7139732"/>
              <a:gd name="connsiteY26" fmla="*/ 3440906 h 6053670"/>
              <a:gd name="connsiteX27" fmla="*/ 230525 w 7139732"/>
              <a:gd name="connsiteY27" fmla="*/ 3321043 h 6053670"/>
              <a:gd name="connsiteX28" fmla="*/ 233348 w 7139732"/>
              <a:gd name="connsiteY28" fmla="*/ 3199970 h 6053670"/>
              <a:gd name="connsiteX29" fmla="*/ 235229 w 7139732"/>
              <a:gd name="connsiteY29" fmla="*/ 3076475 h 6053670"/>
              <a:gd name="connsiteX30" fmla="*/ 235229 w 7139732"/>
              <a:gd name="connsiteY30" fmla="*/ 2951770 h 6053670"/>
              <a:gd name="connsiteX31" fmla="*/ 236170 w 7139732"/>
              <a:gd name="connsiteY31" fmla="*/ 2825853 h 6053670"/>
              <a:gd name="connsiteX32" fmla="*/ 235229 w 7139732"/>
              <a:gd name="connsiteY32" fmla="*/ 2698726 h 6053670"/>
              <a:gd name="connsiteX33" fmla="*/ 233348 w 7139732"/>
              <a:gd name="connsiteY33" fmla="*/ 2569783 h 6053670"/>
              <a:gd name="connsiteX34" fmla="*/ 231623 w 7139732"/>
              <a:gd name="connsiteY34" fmla="*/ 2440840 h 6053670"/>
              <a:gd name="connsiteX35" fmla="*/ 227859 w 7139732"/>
              <a:gd name="connsiteY35" fmla="*/ 2310081 h 6053670"/>
              <a:gd name="connsiteX36" fmla="*/ 223938 w 7139732"/>
              <a:gd name="connsiteY36" fmla="*/ 2178111 h 6053670"/>
              <a:gd name="connsiteX37" fmla="*/ 219391 w 7139732"/>
              <a:gd name="connsiteY37" fmla="*/ 2046141 h 6053670"/>
              <a:gd name="connsiteX38" fmla="*/ 212961 w 7139732"/>
              <a:gd name="connsiteY38" fmla="*/ 1912960 h 6053670"/>
              <a:gd name="connsiteX39" fmla="*/ 205277 w 7139732"/>
              <a:gd name="connsiteY39" fmla="*/ 1778568 h 6053670"/>
              <a:gd name="connsiteX40" fmla="*/ 197906 w 7139732"/>
              <a:gd name="connsiteY40" fmla="*/ 1643572 h 6053670"/>
              <a:gd name="connsiteX41" fmla="*/ 188497 w 7139732"/>
              <a:gd name="connsiteY41" fmla="*/ 1508575 h 6053670"/>
              <a:gd name="connsiteX42" fmla="*/ 177206 w 7139732"/>
              <a:gd name="connsiteY42" fmla="*/ 1371762 h 6053670"/>
              <a:gd name="connsiteX43" fmla="*/ 165915 w 7139732"/>
              <a:gd name="connsiteY43" fmla="*/ 1236765 h 6053670"/>
              <a:gd name="connsiteX44" fmla="*/ 152899 w 7139732"/>
              <a:gd name="connsiteY44" fmla="*/ 1099347 h 6053670"/>
              <a:gd name="connsiteX45" fmla="*/ 138628 w 7139732"/>
              <a:gd name="connsiteY45" fmla="*/ 961323 h 6053670"/>
              <a:gd name="connsiteX46" fmla="*/ 123574 w 7139732"/>
              <a:gd name="connsiteY46" fmla="*/ 825115 h 6053670"/>
              <a:gd name="connsiteX47" fmla="*/ 106010 w 7139732"/>
              <a:gd name="connsiteY47" fmla="*/ 687092 h 6053670"/>
              <a:gd name="connsiteX48" fmla="*/ 87192 w 7139732"/>
              <a:gd name="connsiteY48" fmla="*/ 549673 h 6053670"/>
              <a:gd name="connsiteX49" fmla="*/ 68530 w 7139732"/>
              <a:gd name="connsiteY49" fmla="*/ 411650 h 6053670"/>
              <a:gd name="connsiteX50" fmla="*/ 46732 w 7139732"/>
              <a:gd name="connsiteY50" fmla="*/ 274232 h 6053670"/>
              <a:gd name="connsiteX51" fmla="*/ 24464 w 7139732"/>
              <a:gd name="connsiteY51" fmla="*/ 137419 h 60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39732" h="6053670">
                <a:moveTo>
                  <a:pt x="1097" y="0"/>
                </a:moveTo>
                <a:lnTo>
                  <a:pt x="1084479" y="0"/>
                </a:lnTo>
                <a:lnTo>
                  <a:pt x="1254558" y="0"/>
                </a:lnTo>
                <a:lnTo>
                  <a:pt x="7139732" y="0"/>
                </a:lnTo>
                <a:lnTo>
                  <a:pt x="7139732" y="6053670"/>
                </a:lnTo>
                <a:lnTo>
                  <a:pt x="1249854" y="6053670"/>
                </a:lnTo>
                <a:lnTo>
                  <a:pt x="1084479" y="6053670"/>
                </a:lnTo>
                <a:lnTo>
                  <a:pt x="0" y="6053670"/>
                </a:lnTo>
                <a:lnTo>
                  <a:pt x="5488" y="6017954"/>
                </a:lnTo>
                <a:lnTo>
                  <a:pt x="21641" y="5913225"/>
                </a:lnTo>
                <a:lnTo>
                  <a:pt x="32932" y="5836949"/>
                </a:lnTo>
                <a:lnTo>
                  <a:pt x="44850" y="5746144"/>
                </a:lnTo>
                <a:lnTo>
                  <a:pt x="59121" y="5638388"/>
                </a:lnTo>
                <a:lnTo>
                  <a:pt x="74175" y="5519131"/>
                </a:lnTo>
                <a:lnTo>
                  <a:pt x="90014" y="5384740"/>
                </a:lnTo>
                <a:lnTo>
                  <a:pt x="106794" y="5238241"/>
                </a:lnTo>
                <a:lnTo>
                  <a:pt x="123574" y="5079029"/>
                </a:lnTo>
                <a:lnTo>
                  <a:pt x="140667" y="4909527"/>
                </a:lnTo>
                <a:lnTo>
                  <a:pt x="156506" y="4726706"/>
                </a:lnTo>
                <a:lnTo>
                  <a:pt x="171717" y="4535410"/>
                </a:lnTo>
                <a:lnTo>
                  <a:pt x="185518" y="4333217"/>
                </a:lnTo>
                <a:lnTo>
                  <a:pt x="198690" y="4122549"/>
                </a:lnTo>
                <a:lnTo>
                  <a:pt x="211079" y="3902801"/>
                </a:lnTo>
                <a:lnTo>
                  <a:pt x="215470" y="3790203"/>
                </a:lnTo>
                <a:lnTo>
                  <a:pt x="220332" y="3675183"/>
                </a:lnTo>
                <a:lnTo>
                  <a:pt x="224879" y="3558347"/>
                </a:lnTo>
                <a:lnTo>
                  <a:pt x="227859" y="3440906"/>
                </a:lnTo>
                <a:lnTo>
                  <a:pt x="230525" y="3321043"/>
                </a:lnTo>
                <a:lnTo>
                  <a:pt x="233348" y="3199970"/>
                </a:lnTo>
                <a:lnTo>
                  <a:pt x="235229" y="3076475"/>
                </a:lnTo>
                <a:lnTo>
                  <a:pt x="235229" y="2951770"/>
                </a:lnTo>
                <a:lnTo>
                  <a:pt x="236170" y="2825853"/>
                </a:lnTo>
                <a:lnTo>
                  <a:pt x="235229" y="2698726"/>
                </a:lnTo>
                <a:lnTo>
                  <a:pt x="233348" y="2569783"/>
                </a:lnTo>
                <a:lnTo>
                  <a:pt x="231623" y="2440840"/>
                </a:lnTo>
                <a:lnTo>
                  <a:pt x="227859" y="2310081"/>
                </a:lnTo>
                <a:lnTo>
                  <a:pt x="223938" y="2178111"/>
                </a:lnTo>
                <a:lnTo>
                  <a:pt x="219391" y="2046141"/>
                </a:lnTo>
                <a:lnTo>
                  <a:pt x="212961" y="1912960"/>
                </a:lnTo>
                <a:lnTo>
                  <a:pt x="205277" y="1778568"/>
                </a:lnTo>
                <a:lnTo>
                  <a:pt x="197906" y="1643572"/>
                </a:lnTo>
                <a:lnTo>
                  <a:pt x="188497" y="1508575"/>
                </a:lnTo>
                <a:lnTo>
                  <a:pt x="177206" y="1371762"/>
                </a:lnTo>
                <a:lnTo>
                  <a:pt x="165915" y="1236765"/>
                </a:lnTo>
                <a:lnTo>
                  <a:pt x="152899" y="1099347"/>
                </a:lnTo>
                <a:lnTo>
                  <a:pt x="138628" y="961323"/>
                </a:lnTo>
                <a:lnTo>
                  <a:pt x="123574" y="825115"/>
                </a:lnTo>
                <a:lnTo>
                  <a:pt x="106010" y="687092"/>
                </a:lnTo>
                <a:lnTo>
                  <a:pt x="87192" y="549673"/>
                </a:lnTo>
                <a:lnTo>
                  <a:pt x="68530" y="411650"/>
                </a:lnTo>
                <a:lnTo>
                  <a:pt x="46732" y="274232"/>
                </a:lnTo>
                <a:lnTo>
                  <a:pt x="24464" y="137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C625AAF6-BC58-4225-A7B9-294C3062D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60" y="551128"/>
            <a:ext cx="3451213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SOSWalker Special Features (Notifications)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B56BC5-AE42-43DA-BF62-817AA2FE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3" r="3383" b="35039"/>
          <a:stretch/>
        </p:blipFill>
        <p:spPr>
          <a:xfrm>
            <a:off x="8662272" y="1754383"/>
            <a:ext cx="3008628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93" y="3842208"/>
            <a:ext cx="6547260" cy="2326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704688B-CB80-4241-9F1D-D462116CB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0" y="1399592"/>
            <a:ext cx="4071946" cy="490728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Getting notifications of alerts occurred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Voice, SMS &amp; email notifications</a:t>
            </a:r>
          </a:p>
          <a:p>
            <a:pPr lvl="2"/>
            <a:r>
              <a:rPr lang="en-US" sz="1800" dirty="0">
                <a:solidFill>
                  <a:srgbClr val="FFFFFF"/>
                </a:solidFill>
              </a:rPr>
              <a:t>In case of on-premise</a:t>
            </a:r>
          </a:p>
          <a:p>
            <a:pPr lvl="3"/>
            <a:r>
              <a:rPr lang="en-US" sz="1600" dirty="0">
                <a:solidFill>
                  <a:srgbClr val="FFFFFF"/>
                </a:solidFill>
              </a:rPr>
              <a:t>Internet connection is needed to send voice &amp; SMS notifications.</a:t>
            </a:r>
          </a:p>
          <a:p>
            <a:pPr lvl="3"/>
            <a:r>
              <a:rPr lang="en-US" sz="1600" dirty="0">
                <a:solidFill>
                  <a:srgbClr val="FFFFFF"/>
                </a:solidFill>
              </a:rPr>
              <a:t>Internally usable email server is needed to send email notifications.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Customizable user-wise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Prioritize the users to receive the notifications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r="-4" b="4869"/>
          <a:stretch/>
        </p:blipFill>
        <p:spPr>
          <a:xfrm>
            <a:off x="5084894" y="723763"/>
            <a:ext cx="3113904" cy="2542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5402971" y="3234656"/>
            <a:ext cx="24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Notification settings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7883103" y="610891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Alert log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87438-8E65-4300-9F01-1AA589CB789A}"/>
              </a:ext>
            </a:extLst>
          </p:cNvPr>
          <p:cNvSpPr txBox="1"/>
          <p:nvPr/>
        </p:nvSpPr>
        <p:spPr>
          <a:xfrm>
            <a:off x="9853038" y="322353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147075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629265"/>
            <a:ext cx="6355793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SOSWalker Special Features (Tower Light Support)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779845-0C82-411E-A4FD-137A07BAA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8"/>
          <a:stretch/>
        </p:blipFill>
        <p:spPr>
          <a:xfrm>
            <a:off x="7418226" y="970071"/>
            <a:ext cx="4125317" cy="4935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Can set tower light to light according to both of the following scenarios.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When an alert occurred in a sensor connected to a device.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We an alert occurred in any sensor connected to the SOSWalker system (This is useful for the administrators who monitor the whole system from a central location).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733587" y="591921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Tower light</a:t>
            </a:r>
          </a:p>
        </p:txBody>
      </p:sp>
    </p:spTree>
    <p:extLst>
      <p:ext uri="{BB962C8B-B14F-4D97-AF65-F5344CB8AC3E}">
        <p14:creationId xmlns:p14="http://schemas.microsoft.com/office/powerpoint/2010/main" val="386043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SOSWalker Special Features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865702"/>
            <a:ext cx="4525347" cy="443204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Support for different types of sensors</a:t>
            </a:r>
          </a:p>
          <a:p>
            <a:pPr lvl="1"/>
            <a:r>
              <a:rPr lang="en-US" sz="1800" dirty="0"/>
              <a:t>Sensors that can be connected to CS1100</a:t>
            </a:r>
          </a:p>
          <a:p>
            <a:pPr lvl="1"/>
            <a:r>
              <a:rPr lang="en-US" sz="1800" dirty="0"/>
              <a:t>Sensors supported RS485 protocol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We are OK to display your company logo in the UIs, instead of the OEM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817" y="2552872"/>
            <a:ext cx="6617133" cy="3057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DA2AC-7B9A-4EB7-9E71-EE9364B6B0DB}"/>
              </a:ext>
            </a:extLst>
          </p:cNvPr>
          <p:cNvSpPr txBox="1"/>
          <p:nvPr/>
        </p:nvSpPr>
        <p:spPr>
          <a:xfrm>
            <a:off x="7183307" y="5610574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Sensor management</a:t>
            </a:r>
          </a:p>
        </p:txBody>
      </p:sp>
    </p:spTree>
    <p:extLst>
      <p:ext uri="{BB962C8B-B14F-4D97-AF65-F5344CB8AC3E}">
        <p14:creationId xmlns:p14="http://schemas.microsoft.com/office/powerpoint/2010/main" val="28602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E"/>
                </a:solidFill>
              </a:rPr>
              <a:t>SOSWalker Special Features (Scan Ports)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67584"/>
            <a:ext cx="9929813" cy="960794"/>
          </a:xfrm>
        </p:spPr>
        <p:txBody>
          <a:bodyPr>
            <a:normAutofit/>
          </a:bodyPr>
          <a:lstStyle/>
          <a:p>
            <a:r>
              <a:rPr lang="en-US" sz="2000" dirty="0"/>
              <a:t>Can search for CS1100 ports which sensors are attached, before assigning sensors from the SOSWalker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498" y="3083047"/>
            <a:ext cx="5881002" cy="3187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D6811-06EC-4D92-BF02-9C125DA69A23}"/>
              </a:ext>
            </a:extLst>
          </p:cNvPr>
          <p:cNvSpPr txBox="1"/>
          <p:nvPr/>
        </p:nvSpPr>
        <p:spPr>
          <a:xfrm>
            <a:off x="5441629" y="6270171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ports</a:t>
            </a:r>
          </a:p>
        </p:txBody>
      </p:sp>
    </p:spTree>
    <p:extLst>
      <p:ext uri="{BB962C8B-B14F-4D97-AF65-F5344CB8AC3E}">
        <p14:creationId xmlns:p14="http://schemas.microsoft.com/office/powerpoint/2010/main" val="311869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1902</Words>
  <Application>Microsoft Macintosh PowerPoint</Application>
  <PresentationFormat>ワイド画面</PresentationFormat>
  <Paragraphs>355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Ion Boardroom</vt:lpstr>
      <vt:lpstr>Introduction to SOSWalker</vt:lpstr>
      <vt:lpstr>From One CS1100 to Many</vt:lpstr>
      <vt:lpstr>SOSWalker</vt:lpstr>
      <vt:lpstr>SOSWalker Special Features</vt:lpstr>
      <vt:lpstr>SOSWalker Special Features (Statuses)</vt:lpstr>
      <vt:lpstr>SOSWalker Special Features (Notifications)</vt:lpstr>
      <vt:lpstr>SOSWalker Special Features (Tower Light Support)</vt:lpstr>
      <vt:lpstr>SOSWalker Special Features</vt:lpstr>
      <vt:lpstr>SOSWalker Special Features (Scan Ports)</vt:lpstr>
      <vt:lpstr>SOSWalker Special Features (Graphs)</vt:lpstr>
      <vt:lpstr>SOSWalker Special Features (Reports)</vt:lpstr>
      <vt:lpstr>SOSWalker Special Features (Set Output)</vt:lpstr>
      <vt:lpstr>SOSWalker Special Features (IP Camera Feed)</vt:lpstr>
      <vt:lpstr>SOSWalker Special Features (Localization)</vt:lpstr>
      <vt:lpstr>SOSWalker Special Features (Connect CS1100)</vt:lpstr>
      <vt:lpstr>Providing Custom UIs </vt:lpstr>
      <vt:lpstr>System Configuration</vt:lpstr>
      <vt:lpstr>System Configuration cont...</vt:lpstr>
      <vt:lpstr>System Configuration cont...</vt:lpstr>
      <vt:lpstr>System Configuration cont...</vt:lpstr>
      <vt:lpstr>Business Process</vt:lpstr>
      <vt:lpstr>Business Process cont...</vt:lpstr>
      <vt:lpstr>Architecture &amp; Modules</vt:lpstr>
      <vt:lpstr>SOSWalker Architecture Diagram</vt:lpstr>
      <vt:lpstr>SOSWalker Modules</vt:lpstr>
      <vt:lpstr>System Installation</vt:lpstr>
      <vt:lpstr>System Installation</vt:lpstr>
      <vt:lpstr>System Installation (Server)</vt:lpstr>
      <vt:lpstr>System Installation (Server) cont...</vt:lpstr>
      <vt:lpstr>System Installation (Server) cont...</vt:lpstr>
      <vt:lpstr>System Installation (Middleware)</vt:lpstr>
      <vt:lpstr>System Installation (Middleware) cont...</vt:lpstr>
      <vt:lpstr>System Installation (Middleware) cont...</vt:lpstr>
      <vt:lpstr>System Configuration</vt:lpstr>
      <vt:lpstr>System Configuration</vt:lpstr>
      <vt:lpstr>System Configuration (License Management – Client License Tool)</vt:lpstr>
      <vt:lpstr>System Configuration (License Management – Admin License Tool)   </vt:lpstr>
      <vt:lpstr>System Configuration (Device – CS1100)</vt:lpstr>
      <vt:lpstr>System Configuration (Device – RS485)   </vt:lpstr>
      <vt:lpstr>System Configuration (Device – Tower Light)   </vt:lpstr>
      <vt:lpstr>System Configuration (Device – IP Camera)</vt:lpstr>
      <vt:lpstr>System Configuration (Configuration Tool – Server)</vt:lpstr>
      <vt:lpstr>System Configuration (Configuration Tool – Middleware)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Cloudwalker</dc:title>
  <dc:creator>Rasika Bandara</dc:creator>
  <cp:lastModifiedBy>toru kawada</cp:lastModifiedBy>
  <cp:revision>37</cp:revision>
  <dcterms:created xsi:type="dcterms:W3CDTF">2020-12-31T05:48:41Z</dcterms:created>
  <dcterms:modified xsi:type="dcterms:W3CDTF">2021-11-12T00:33:17Z</dcterms:modified>
</cp:coreProperties>
</file>